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41" r:id="rId1"/>
  </p:sldMasterIdLst>
  <p:notesMasterIdLst>
    <p:notesMasterId r:id="rId13"/>
  </p:notesMasterIdLst>
  <p:handoutMasterIdLst>
    <p:handoutMasterId r:id="rId14"/>
  </p:handoutMasterIdLst>
  <p:sldIdLst>
    <p:sldId id="590" r:id="rId2"/>
    <p:sldId id="591" r:id="rId3"/>
    <p:sldId id="607" r:id="rId4"/>
    <p:sldId id="610" r:id="rId5"/>
    <p:sldId id="613" r:id="rId6"/>
    <p:sldId id="609" r:id="rId7"/>
    <p:sldId id="608" r:id="rId8"/>
    <p:sldId id="611" r:id="rId9"/>
    <p:sldId id="612" r:id="rId10"/>
    <p:sldId id="614" r:id="rId11"/>
    <p:sldId id="61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  <a:srgbClr val="507BA2"/>
    <a:srgbClr val="FFFFFF"/>
    <a:srgbClr val="39A181"/>
    <a:srgbClr val="DE7120"/>
    <a:srgbClr val="214945"/>
    <a:srgbClr val="4274B0"/>
    <a:srgbClr val="5AA08A"/>
    <a:srgbClr val="52A887"/>
    <a:srgbClr val="3EA6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08" autoAdjust="0"/>
    <p:restoredTop sz="96433" autoAdjust="0"/>
  </p:normalViewPr>
  <p:slideViewPr>
    <p:cSldViewPr snapToGrid="0">
      <p:cViewPr varScale="1">
        <p:scale>
          <a:sx n="76" d="100"/>
          <a:sy n="76" d="100"/>
        </p:scale>
        <p:origin x="-900" y="-84"/>
      </p:cViewPr>
      <p:guideLst>
        <p:guide orient="horz" pos="2183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A8-4871-9769-5C78BCA10FD1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5D-4B5E-899A-EE953BD28B7B}"/>
              </c:ext>
            </c:extLst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DEB-4624-885B-934E6440BF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выданных удостоверений</c:v>
                </c:pt>
                <c:pt idx="1">
                  <c:v>Количество прекративших действие удостоверений</c:v>
                </c:pt>
                <c:pt idx="2">
                  <c:v>Количество действующих удостоверений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5D-4B5E-899A-EE953BD28B7B}"/>
            </c:ext>
          </c:extLst>
        </c:ser>
        <c:gapWidth val="100"/>
        <c:overlap val="100"/>
        <c:axId val="150389888"/>
        <c:axId val="150391424"/>
      </c:barChart>
      <c:catAx>
        <c:axId val="150389888"/>
        <c:scaling>
          <c:orientation val="minMax"/>
        </c:scaling>
        <c:delete val="1"/>
        <c:axPos val="b"/>
        <c:numFmt formatCode="General" sourceLinked="1"/>
        <c:tickLblPos val="none"/>
        <c:crossAx val="150391424"/>
        <c:crosses val="autoZero"/>
        <c:auto val="1"/>
        <c:lblAlgn val="ctr"/>
        <c:lblOffset val="100"/>
      </c:catAx>
      <c:valAx>
        <c:axId val="150391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8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Кировская</a:t>
            </a:r>
            <a:r>
              <a:rPr lang="ru-RU" sz="1800" baseline="0" dirty="0" smtClean="0"/>
              <a:t> область</a:t>
            </a:r>
            <a:endParaRPr lang="ru-RU" sz="18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51-4822-A00F-6F5690E78C74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51-4822-A00F-6F5690E78C74}"/>
              </c:ext>
            </c:extLst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49-4E60-9B36-3A2DF65335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выданных удостоверений</c:v>
                </c:pt>
                <c:pt idx="1">
                  <c:v>Количество прекративших действие удостоверений</c:v>
                </c:pt>
                <c:pt idx="2">
                  <c:v>Количество действующих удостоверений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51-4822-A00F-6F5690E78C74}"/>
            </c:ext>
          </c:extLst>
        </c:ser>
        <c:gapWidth val="100"/>
        <c:overlap val="100"/>
        <c:axId val="125885824"/>
        <c:axId val="150635648"/>
      </c:barChart>
      <c:catAx>
        <c:axId val="125885824"/>
        <c:scaling>
          <c:orientation val="minMax"/>
        </c:scaling>
        <c:delete val="1"/>
        <c:axPos val="b"/>
        <c:numFmt formatCode="General" sourceLinked="1"/>
        <c:tickLblPos val="none"/>
        <c:crossAx val="150635648"/>
        <c:crosses val="autoZero"/>
        <c:auto val="1"/>
        <c:lblAlgn val="ctr"/>
        <c:lblOffset val="100"/>
      </c:catAx>
      <c:valAx>
        <c:axId val="150635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8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Удмуртская Республика</a:t>
            </a:r>
            <a:endParaRPr lang="ru-RU" sz="18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352801297472222"/>
          <c:y val="0.38103961731956676"/>
          <c:w val="0.63513931144566149"/>
          <c:h val="0.5465094266562260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A-4695-85BF-BFF32F68AC4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A-4695-85BF-BFF32F68AC45}"/>
              </c:ext>
            </c:extLst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5E1-4080-B608-04DB26E79A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выданных удостоверений</c:v>
                </c:pt>
                <c:pt idx="1">
                  <c:v>Количество прекртивших действие удостоверений</c:v>
                </c:pt>
                <c:pt idx="2">
                  <c:v>Количество действующих удостоверений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BA-4695-85BF-BFF32F68AC45}"/>
            </c:ext>
          </c:extLst>
        </c:ser>
        <c:gapWidth val="100"/>
        <c:overlap val="100"/>
        <c:axId val="179802112"/>
        <c:axId val="179803648"/>
      </c:barChart>
      <c:catAx>
        <c:axId val="179802112"/>
        <c:scaling>
          <c:orientation val="minMax"/>
        </c:scaling>
        <c:delete val="1"/>
        <c:axPos val="b"/>
        <c:numFmt formatCode="General" sourceLinked="1"/>
        <c:tickLblPos val="none"/>
        <c:crossAx val="179803648"/>
        <c:crosses val="autoZero"/>
        <c:auto val="1"/>
        <c:lblAlgn val="ctr"/>
        <c:lblOffset val="100"/>
      </c:catAx>
      <c:valAx>
        <c:axId val="179803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0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907252883346867E-2"/>
          <c:y val="0.10028548971230433"/>
          <c:w val="0.8710721410181933"/>
          <c:h val="0.31242865434327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29F1339-AFC8-49AE-A8A0-F921C6CF0B8A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C270A5ED-57E7-4FE5-B573-1814A927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5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8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6"/>
            <a:ext cx="5438140" cy="3908614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5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8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18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55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D4A-6558-423F-8227-F21958C9BB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48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399-1E24-4464-BA57-208938D5F3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7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348-840F-4C40-B58C-7C573611F7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0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2746-BB79-44D3-B98F-FAF22B0D2D84}" type="datetime1">
              <a:rPr lang="ru-RU" smtClean="0"/>
              <a:pPr/>
              <a:t>02.12.2020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06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8041-86C5-4857-88B9-FA0CB2ADF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37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C1F6-727F-4756-AE2D-E9390B1B11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7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393-1B86-4380-AC85-9BB2CF6C30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2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A7CD-9EE6-4C43-9880-2ED97E9FE8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12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F8F-DB3C-4F90-9EDD-CE82AFEEC5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9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928-E264-4D3F-9C0E-0672EFABDA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36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D0D8-BB8F-48A0-B86A-FA123AAA9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AB1D-5E12-429B-BDF8-91676465DA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60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701435E5-27E8-4FA1-8839-CB98532DBB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7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8" name="Прямая соединительная линия 627"/>
          <p:cNvCxnSpPr/>
          <p:nvPr/>
        </p:nvCxnSpPr>
        <p:spPr>
          <a:xfrm rot="5400000">
            <a:off x="6085182" y="682722"/>
            <a:ext cx="0" cy="12193200"/>
          </a:xfrm>
          <a:prstGeom prst="line">
            <a:avLst/>
          </a:prstGeom>
          <a:ln w="12700" cap="rnd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8" name="Группа 527"/>
          <p:cNvGrpSpPr/>
          <p:nvPr/>
        </p:nvGrpSpPr>
        <p:grpSpPr>
          <a:xfrm>
            <a:off x="1683595" y="363254"/>
            <a:ext cx="3088821" cy="748852"/>
            <a:chOff x="1005359" y="301249"/>
            <a:chExt cx="5107510" cy="452590"/>
          </a:xfrm>
        </p:grpSpPr>
        <p:sp>
          <p:nvSpPr>
            <p:cNvPr id="529" name="TextBox 528"/>
            <p:cNvSpPr txBox="1"/>
            <p:nvPr/>
          </p:nvSpPr>
          <p:spPr>
            <a:xfrm>
              <a:off x="1005359" y="546978"/>
              <a:ext cx="5107510" cy="206861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1400" b="1" spc="5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800"/>
                </a:lnSpc>
              </a:pPr>
              <a:r>
                <a:rPr lang="ru-RU" sz="1400" b="1" spc="7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1048163" y="301249"/>
              <a:ext cx="4436102" cy="260418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20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84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48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4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2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3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4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5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7" name="Группа 1006"/>
          <p:cNvGrpSpPr/>
          <p:nvPr/>
        </p:nvGrpSpPr>
        <p:grpSpPr>
          <a:xfrm>
            <a:off x="4910604" y="371489"/>
            <a:ext cx="2434808" cy="734784"/>
            <a:chOff x="3276600" y="413655"/>
            <a:chExt cx="2314576" cy="698500"/>
          </a:xfrm>
        </p:grpSpPr>
        <p:sp>
          <p:nvSpPr>
            <p:cNvPr id="1008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9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0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1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2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4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5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6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7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8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9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0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1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2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3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1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5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6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5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9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0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3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4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743177" y="295723"/>
            <a:ext cx="5223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Западно-Уральское межрегиональное управление Росприроднадзора </a:t>
            </a:r>
            <a:endParaRPr lang="ru-RU" sz="2400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pic>
        <p:nvPicPr>
          <p:cNvPr id="317" name="Рисунок 316" descr="ПФ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910" y="1401349"/>
            <a:ext cx="9394520" cy="5284417"/>
          </a:xfrm>
          <a:prstGeom prst="rect">
            <a:avLst/>
          </a:prstGeom>
        </p:spPr>
      </p:pic>
      <p:cxnSp>
        <p:nvCxnSpPr>
          <p:cNvPr id="319" name="Прямая соединительная линия 318"/>
          <p:cNvCxnSpPr/>
          <p:nvPr/>
        </p:nvCxnSpPr>
        <p:spPr>
          <a:xfrm>
            <a:off x="0" y="1390389"/>
            <a:ext cx="12192000" cy="1252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99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0000" y="144000"/>
            <a:ext cx="9262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Примерная схема взаимодействия общественных инспекторов в области охраны окружающей среды с органами государственной власти </a:t>
            </a:r>
            <a:r>
              <a:rPr lang="ru-RU" b="1" dirty="0">
                <a:solidFill>
                  <a:srgbClr val="008080"/>
                </a:solidFill>
                <a:latin typeface="Century Gothic" pitchFamily="34" charset="0"/>
                <a:cs typeface="Gotham Pro" pitchFamily="2" charset="0"/>
              </a:rPr>
              <a:t/>
            </a:r>
            <a:br>
              <a:rPr lang="ru-RU" b="1" dirty="0">
                <a:solidFill>
                  <a:srgbClr val="008080"/>
                </a:solidFill>
                <a:latin typeface="Century Gothic" pitchFamily="34" charset="0"/>
                <a:cs typeface="Gotham Pro" pitchFamily="2" charset="0"/>
              </a:rPr>
            </a:br>
            <a:endParaRPr lang="ru-RU" b="1" dirty="0">
              <a:solidFill>
                <a:srgbClr val="008080"/>
              </a:solidFill>
              <a:latin typeface="Century Gothic" pitchFamily="34" charset="0"/>
              <a:cs typeface="Gotham Pro" pitchFamily="2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2245505" y="3013157"/>
            <a:ext cx="3226474" cy="938661"/>
          </a:xfrm>
          <a:prstGeom prst="rect">
            <a:avLst/>
          </a:prstGeom>
          <a:solidFill>
            <a:srgbClr val="FCFDFE"/>
          </a:solidFill>
          <a:ln w="38100" cmpd="dbl">
            <a:solidFill>
              <a:srgbClr val="3EA6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Общественный инспектор (материалы обследования)</a:t>
            </a:r>
            <a:endParaRPr lang="ru-RU" dirty="0">
              <a:solidFill>
                <a:srgbClr val="00808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7162493" y="3013157"/>
            <a:ext cx="3226474" cy="938661"/>
          </a:xfrm>
          <a:prstGeom prst="rect">
            <a:avLst/>
          </a:prstGeom>
          <a:solidFill>
            <a:srgbClr val="FCFDFE"/>
          </a:solidFill>
          <a:ln w="38100" cmpd="dbl">
            <a:solidFill>
              <a:srgbClr val="3EA6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ТО Росприроднадзора</a:t>
            </a:r>
          </a:p>
          <a:p>
            <a:pPr algn="ctr"/>
            <a:r>
              <a:rPr lang="ru-RU" dirty="0" smtClean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(передача информации ОИ для проверки информации)</a:t>
            </a:r>
            <a:endParaRPr lang="ru-RU" dirty="0">
              <a:solidFill>
                <a:srgbClr val="00808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4648579" y="1719605"/>
            <a:ext cx="3226474" cy="938661"/>
          </a:xfrm>
          <a:prstGeom prst="rect">
            <a:avLst/>
          </a:prstGeom>
          <a:solidFill>
            <a:srgbClr val="FCFDFE"/>
          </a:solidFill>
          <a:ln w="38100" cmpd="dbl">
            <a:solidFill>
              <a:srgbClr val="3EA6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Общественные и политические организации и сообщества</a:t>
            </a:r>
            <a:endParaRPr lang="ru-RU" dirty="0">
              <a:solidFill>
                <a:srgbClr val="00808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545507" y="4796642"/>
            <a:ext cx="3226474" cy="938661"/>
          </a:xfrm>
          <a:prstGeom prst="rect">
            <a:avLst/>
          </a:prstGeom>
          <a:solidFill>
            <a:srgbClr val="FCFDFE"/>
          </a:solidFill>
          <a:ln w="38100" cmpd="dbl">
            <a:solidFill>
              <a:srgbClr val="3EA6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Органы исполнительной власти субъекта РФ</a:t>
            </a:r>
            <a:endParaRPr lang="ru-RU" dirty="0">
              <a:solidFill>
                <a:srgbClr val="00808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4394514" y="4796646"/>
            <a:ext cx="3226474" cy="938661"/>
          </a:xfrm>
          <a:prstGeom prst="rect">
            <a:avLst/>
          </a:prstGeom>
          <a:solidFill>
            <a:srgbClr val="FCFDFE"/>
          </a:solidFill>
          <a:ln w="38100" cmpd="dbl">
            <a:solidFill>
              <a:srgbClr val="3EA6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Федеральные органы исполнительной власти</a:t>
            </a:r>
            <a:endParaRPr lang="ru-RU" dirty="0">
              <a:solidFill>
                <a:srgbClr val="00808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067831" y="4796642"/>
            <a:ext cx="3226474" cy="938661"/>
          </a:xfrm>
          <a:prstGeom prst="rect">
            <a:avLst/>
          </a:prstGeom>
          <a:solidFill>
            <a:srgbClr val="FCFDFE"/>
          </a:solidFill>
          <a:ln w="38100" cmpd="dbl">
            <a:solidFill>
              <a:srgbClr val="3EA6C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dirty="0">
              <a:solidFill>
                <a:srgbClr val="00808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9" name="Прямая со стрелкой 178"/>
          <p:cNvCxnSpPr>
            <a:stCxn id="176" idx="3"/>
            <a:endCxn id="181" idx="1"/>
          </p:cNvCxnSpPr>
          <p:nvPr/>
        </p:nvCxnSpPr>
        <p:spPr>
          <a:xfrm>
            <a:off x="5471979" y="3482488"/>
            <a:ext cx="1690514" cy="0"/>
          </a:xfrm>
          <a:prstGeom prst="straightConnector1">
            <a:avLst/>
          </a:prstGeom>
          <a:ln>
            <a:solidFill>
              <a:srgbClr val="0080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V="1">
            <a:off x="4648579" y="2685612"/>
            <a:ext cx="398711" cy="300199"/>
          </a:xfrm>
          <a:prstGeom prst="straightConnector1">
            <a:avLst/>
          </a:prstGeom>
          <a:ln>
            <a:solidFill>
              <a:srgbClr val="0080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>
            <a:off x="7563479" y="2664374"/>
            <a:ext cx="332583" cy="328607"/>
          </a:xfrm>
          <a:prstGeom prst="straightConnector1">
            <a:avLst/>
          </a:prstGeom>
          <a:ln>
            <a:solidFill>
              <a:srgbClr val="0080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H="1">
            <a:off x="3771981" y="3951818"/>
            <a:ext cx="3390512" cy="844824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>
            <a:off x="9164929" y="3971994"/>
            <a:ext cx="43513" cy="8246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flipH="1">
            <a:off x="7162493" y="3948839"/>
            <a:ext cx="268409" cy="8246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24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5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6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80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10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182" name="Группа 181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183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97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9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92" name="Прямая соединительная линия 19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86" name="Прямая соединительная линия 18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6156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42382b6bab558deef6ccdfab0b830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400" y="1453019"/>
            <a:ext cx="10523586" cy="509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9418" y="5518182"/>
            <a:ext cx="3132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Высшая точка Пермского края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хр.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Тулымский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камень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ГПЗ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Вишерский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10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2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7" name="Прямоугольник 316"/>
          <p:cNvSpPr/>
          <p:nvPr/>
        </p:nvSpPr>
        <p:spPr>
          <a:xfrm>
            <a:off x="1440493" y="420983"/>
            <a:ext cx="10551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Западно-Уральское межрегиональное управление Росприроднадзора </a:t>
            </a:r>
            <a:endParaRPr lang="ru-RU" sz="2400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cxnSp>
        <p:nvCxnSpPr>
          <p:cNvPr id="318" name="Прямая соединительная линия 317"/>
          <p:cNvCxnSpPr/>
          <p:nvPr/>
        </p:nvCxnSpPr>
        <p:spPr>
          <a:xfrm>
            <a:off x="1515649" y="1052186"/>
            <a:ext cx="1067635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2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9" name="TextBox 268"/>
          <p:cNvSpPr txBox="1"/>
          <p:nvPr/>
        </p:nvSpPr>
        <p:spPr>
          <a:xfrm>
            <a:off x="2880000" y="252000"/>
            <a:ext cx="836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Численность действующих общественных инспекторов на декабрь 2020 года </a:t>
            </a:r>
            <a:endParaRPr lang="ru-RU" sz="2000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252130399"/>
              </p:ext>
            </p:extLst>
          </p:nvPr>
        </p:nvGraphicFramePr>
        <p:xfrm>
          <a:off x="411135" y="2065391"/>
          <a:ext cx="3810136" cy="38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9" name="Диаграмма 178"/>
          <p:cNvGraphicFramePr/>
          <p:nvPr>
            <p:extLst>
              <p:ext uri="{D42A27DB-BD31-4B8C-83A1-F6EECF244321}">
                <p14:modId xmlns:p14="http://schemas.microsoft.com/office/powerpoint/2010/main" xmlns="" val="1956991771"/>
              </p:ext>
            </p:extLst>
          </p:nvPr>
        </p:nvGraphicFramePr>
        <p:xfrm>
          <a:off x="4283902" y="2040339"/>
          <a:ext cx="3732756" cy="38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1" name="Диаграмма 180"/>
          <p:cNvGraphicFramePr/>
          <p:nvPr>
            <p:extLst>
              <p:ext uri="{D42A27DB-BD31-4B8C-83A1-F6EECF244321}">
                <p14:modId xmlns:p14="http://schemas.microsoft.com/office/powerpoint/2010/main" xmlns="" val="1282398706"/>
              </p:ext>
            </p:extLst>
          </p:nvPr>
        </p:nvGraphicFramePr>
        <p:xfrm>
          <a:off x="7954027" y="2052866"/>
          <a:ext cx="4237973" cy="398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77" name="Группа 176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178" name="Прямая соединительная линия 177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Группа 181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183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4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85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86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2</a:t>
            </a:fld>
            <a:endParaRPr lang="ru-RU" dirty="0">
              <a:solidFill>
                <a:srgbClr val="507B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2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Прямоугольник 314"/>
          <p:cNvSpPr/>
          <p:nvPr/>
        </p:nvSpPr>
        <p:spPr>
          <a:xfrm>
            <a:off x="2736000" y="144000"/>
            <a:ext cx="9401622" cy="75659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6">
              <a:lnSpc>
                <a:spcPts val="1900"/>
              </a:lnSpc>
              <a:spcBef>
                <a:spcPct val="0"/>
              </a:spcBef>
            </a:pPr>
            <a:r>
              <a:rPr lang="ru-RU" b="1" spc="230" dirty="0" smtClean="0">
                <a:solidFill>
                  <a:srgbClr val="008080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нарушения природоохранного законодательства, выявленные общественными инспекторами в области охраны окружающей среды</a:t>
            </a:r>
            <a:endParaRPr lang="ru-RU" b="1" spc="230" dirty="0">
              <a:solidFill>
                <a:srgbClr val="008080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316" name="Группа 315"/>
          <p:cNvGrpSpPr/>
          <p:nvPr/>
        </p:nvGrpSpPr>
        <p:grpSpPr>
          <a:xfrm>
            <a:off x="901340" y="1803264"/>
            <a:ext cx="6163515" cy="2133151"/>
            <a:chOff x="-236423" y="4172705"/>
            <a:chExt cx="6163515" cy="2133151"/>
          </a:xfrm>
        </p:grpSpPr>
        <p:pic>
          <p:nvPicPr>
            <p:cNvPr id="317" name="Рисунок 3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6423" y="4172705"/>
              <a:ext cx="2600117" cy="2049209"/>
            </a:xfrm>
            <a:prstGeom prst="rect">
              <a:avLst/>
            </a:prstGeom>
          </p:spPr>
        </p:pic>
        <p:grpSp>
          <p:nvGrpSpPr>
            <p:cNvPr id="318" name="Группа 317"/>
            <p:cNvGrpSpPr/>
            <p:nvPr/>
          </p:nvGrpSpPr>
          <p:grpSpPr>
            <a:xfrm>
              <a:off x="1581972" y="5581014"/>
              <a:ext cx="647654" cy="724842"/>
              <a:chOff x="4811713" y="1992313"/>
              <a:chExt cx="2557462" cy="2862263"/>
            </a:xfrm>
          </p:grpSpPr>
          <p:sp>
            <p:nvSpPr>
              <p:cNvPr id="325" name="Freeform 169"/>
              <p:cNvSpPr>
                <a:spLocks/>
              </p:cNvSpPr>
              <p:nvPr/>
            </p:nvSpPr>
            <p:spPr bwMode="auto">
              <a:xfrm>
                <a:off x="4870913" y="2056283"/>
                <a:ext cx="2439063" cy="2734322"/>
              </a:xfrm>
              <a:custGeom>
                <a:avLst/>
                <a:gdLst>
                  <a:gd name="T0" fmla="*/ 1143 w 1217"/>
                  <a:gd name="T1" fmla="*/ 289 h 1365"/>
                  <a:gd name="T2" fmla="*/ 1076 w 1217"/>
                  <a:gd name="T3" fmla="*/ 251 h 1365"/>
                  <a:gd name="T4" fmla="*/ 1076 w 1217"/>
                  <a:gd name="T5" fmla="*/ 251 h 1365"/>
                  <a:gd name="T6" fmla="*/ 695 w 1217"/>
                  <a:gd name="T7" fmla="*/ 32 h 1365"/>
                  <a:gd name="T8" fmla="*/ 519 w 1217"/>
                  <a:gd name="T9" fmla="*/ 32 h 1365"/>
                  <a:gd name="T10" fmla="*/ 75 w 1217"/>
                  <a:gd name="T11" fmla="*/ 289 h 1365"/>
                  <a:gd name="T12" fmla="*/ 1 w 1217"/>
                  <a:gd name="T13" fmla="*/ 417 h 1365"/>
                  <a:gd name="T14" fmla="*/ 1 w 1217"/>
                  <a:gd name="T15" fmla="*/ 494 h 1365"/>
                  <a:gd name="T16" fmla="*/ 1 w 1217"/>
                  <a:gd name="T17" fmla="*/ 495 h 1365"/>
                  <a:gd name="T18" fmla="*/ 0 w 1217"/>
                  <a:gd name="T19" fmla="*/ 930 h 1365"/>
                  <a:gd name="T20" fmla="*/ 88 w 1217"/>
                  <a:gd name="T21" fmla="*/ 1082 h 1365"/>
                  <a:gd name="T22" fmla="*/ 533 w 1217"/>
                  <a:gd name="T23" fmla="*/ 1338 h 1365"/>
                  <a:gd name="T24" fmla="*/ 681 w 1217"/>
                  <a:gd name="T25" fmla="*/ 1338 h 1365"/>
                  <a:gd name="T26" fmla="*/ 748 w 1217"/>
                  <a:gd name="T27" fmla="*/ 1300 h 1365"/>
                  <a:gd name="T28" fmla="*/ 746 w 1217"/>
                  <a:gd name="T29" fmla="*/ 1299 h 1365"/>
                  <a:gd name="T30" fmla="*/ 1128 w 1217"/>
                  <a:gd name="T31" fmla="*/ 1083 h 1365"/>
                  <a:gd name="T32" fmla="*/ 1217 w 1217"/>
                  <a:gd name="T33" fmla="*/ 930 h 1365"/>
                  <a:gd name="T34" fmla="*/ 1217 w 1217"/>
                  <a:gd name="T35" fmla="*/ 418 h 1365"/>
                  <a:gd name="T36" fmla="*/ 1143 w 1217"/>
                  <a:gd name="T37" fmla="*/ 289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7" h="1365">
                    <a:moveTo>
                      <a:pt x="1143" y="289"/>
                    </a:move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695" y="32"/>
                      <a:pt x="695" y="32"/>
                      <a:pt x="695" y="32"/>
                    </a:cubicBezTo>
                    <a:cubicBezTo>
                      <a:pt x="640" y="0"/>
                      <a:pt x="574" y="1"/>
                      <a:pt x="519" y="32"/>
                    </a:cubicBezTo>
                    <a:cubicBezTo>
                      <a:pt x="75" y="289"/>
                      <a:pt x="75" y="289"/>
                      <a:pt x="75" y="289"/>
                    </a:cubicBezTo>
                    <a:cubicBezTo>
                      <a:pt x="29" y="315"/>
                      <a:pt x="1" y="364"/>
                      <a:pt x="1" y="417"/>
                    </a:cubicBezTo>
                    <a:cubicBezTo>
                      <a:pt x="1" y="494"/>
                      <a:pt x="1" y="494"/>
                      <a:pt x="1" y="494"/>
                    </a:cubicBezTo>
                    <a:cubicBezTo>
                      <a:pt x="1" y="495"/>
                      <a:pt x="1" y="495"/>
                      <a:pt x="1" y="495"/>
                    </a:cubicBezTo>
                    <a:cubicBezTo>
                      <a:pt x="0" y="930"/>
                      <a:pt x="0" y="930"/>
                      <a:pt x="0" y="930"/>
                    </a:cubicBezTo>
                    <a:cubicBezTo>
                      <a:pt x="0" y="992"/>
                      <a:pt x="34" y="1050"/>
                      <a:pt x="88" y="1082"/>
                    </a:cubicBezTo>
                    <a:cubicBezTo>
                      <a:pt x="533" y="1338"/>
                      <a:pt x="533" y="1338"/>
                      <a:pt x="533" y="1338"/>
                    </a:cubicBezTo>
                    <a:cubicBezTo>
                      <a:pt x="578" y="1365"/>
                      <a:pt x="635" y="1365"/>
                      <a:pt x="681" y="1338"/>
                    </a:cubicBezTo>
                    <a:cubicBezTo>
                      <a:pt x="748" y="1300"/>
                      <a:pt x="748" y="1300"/>
                      <a:pt x="748" y="1300"/>
                    </a:cubicBezTo>
                    <a:cubicBezTo>
                      <a:pt x="746" y="1299"/>
                      <a:pt x="746" y="1299"/>
                      <a:pt x="746" y="1299"/>
                    </a:cubicBezTo>
                    <a:cubicBezTo>
                      <a:pt x="1128" y="1083"/>
                      <a:pt x="1128" y="1083"/>
                      <a:pt x="1128" y="1083"/>
                    </a:cubicBezTo>
                    <a:cubicBezTo>
                      <a:pt x="1183" y="1051"/>
                      <a:pt x="1217" y="993"/>
                      <a:pt x="1217" y="930"/>
                    </a:cubicBezTo>
                    <a:cubicBezTo>
                      <a:pt x="1217" y="418"/>
                      <a:pt x="1217" y="418"/>
                      <a:pt x="1217" y="418"/>
                    </a:cubicBezTo>
                    <a:cubicBezTo>
                      <a:pt x="1217" y="365"/>
                      <a:pt x="1189" y="316"/>
                      <a:pt x="1143" y="289"/>
                    </a:cubicBezTo>
                    <a:close/>
                  </a:path>
                </a:pathLst>
              </a:custGeom>
              <a:gradFill>
                <a:gsLst>
                  <a:gs pos="41643">
                    <a:srgbClr val="5C8FA3"/>
                  </a:gs>
                  <a:gs pos="0">
                    <a:srgbClr val="7AA3B4"/>
                  </a:gs>
                  <a:gs pos="63000">
                    <a:srgbClr val="457CA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26" name="Группа 325"/>
              <p:cNvGrpSpPr/>
              <p:nvPr/>
            </p:nvGrpSpPr>
            <p:grpSpPr>
              <a:xfrm>
                <a:off x="4811713" y="1992313"/>
                <a:ext cx="2557462" cy="2862263"/>
                <a:chOff x="4811713" y="1992313"/>
                <a:chExt cx="2557462" cy="2862263"/>
              </a:xfrm>
            </p:grpSpPr>
            <p:sp>
              <p:nvSpPr>
                <p:cNvPr id="327" name="Freeform 163"/>
                <p:cNvSpPr>
                  <a:spLocks/>
                </p:cNvSpPr>
                <p:nvPr/>
              </p:nvSpPr>
              <p:spPr bwMode="auto">
                <a:xfrm>
                  <a:off x="6219825" y="2519363"/>
                  <a:ext cx="1149350" cy="2198688"/>
                </a:xfrm>
                <a:custGeom>
                  <a:avLst/>
                  <a:gdLst>
                    <a:gd name="T0" fmla="*/ 263 w 305"/>
                    <a:gd name="T1" fmla="*/ 21 h 584"/>
                    <a:gd name="T2" fmla="*/ 226 w 305"/>
                    <a:gd name="T3" fmla="*/ 0 h 584"/>
                    <a:gd name="T4" fmla="*/ 226 w 305"/>
                    <a:gd name="T5" fmla="*/ 49 h 584"/>
                    <a:gd name="T6" fmla="*/ 262 w 305"/>
                    <a:gd name="T7" fmla="*/ 111 h 584"/>
                    <a:gd name="T8" fmla="*/ 262 w 305"/>
                    <a:gd name="T9" fmla="*/ 361 h 584"/>
                    <a:gd name="T10" fmla="*/ 219 w 305"/>
                    <a:gd name="T11" fmla="*/ 435 h 584"/>
                    <a:gd name="T12" fmla="*/ 33 w 305"/>
                    <a:gd name="T13" fmla="*/ 541 h 584"/>
                    <a:gd name="T14" fmla="*/ 33 w 305"/>
                    <a:gd name="T15" fmla="*/ 541 h 584"/>
                    <a:gd name="T16" fmla="*/ 1 w 305"/>
                    <a:gd name="T17" fmla="*/ 560 h 584"/>
                    <a:gd name="T18" fmla="*/ 0 w 305"/>
                    <a:gd name="T19" fmla="*/ 560 h 584"/>
                    <a:gd name="T20" fmla="*/ 42 w 305"/>
                    <a:gd name="T21" fmla="*/ 584 h 584"/>
                    <a:gd name="T22" fmla="*/ 255 w 305"/>
                    <a:gd name="T23" fmla="*/ 463 h 584"/>
                    <a:gd name="T24" fmla="*/ 304 w 305"/>
                    <a:gd name="T25" fmla="*/ 378 h 584"/>
                    <a:gd name="T26" fmla="*/ 305 w 305"/>
                    <a:gd name="T27" fmla="*/ 93 h 584"/>
                    <a:gd name="T28" fmla="*/ 263 w 305"/>
                    <a:gd name="T29" fmla="*/ 21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5" h="584">
                      <a:moveTo>
                        <a:pt x="263" y="21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49"/>
                        <a:pt x="226" y="49"/>
                        <a:pt x="226" y="49"/>
                      </a:cubicBezTo>
                      <a:cubicBezTo>
                        <a:pt x="248" y="62"/>
                        <a:pt x="262" y="85"/>
                        <a:pt x="262" y="111"/>
                      </a:cubicBezTo>
                      <a:cubicBezTo>
                        <a:pt x="262" y="361"/>
                        <a:pt x="262" y="361"/>
                        <a:pt x="262" y="361"/>
                      </a:cubicBezTo>
                      <a:cubicBezTo>
                        <a:pt x="262" y="392"/>
                        <a:pt x="245" y="420"/>
                        <a:pt x="219" y="435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1" y="560"/>
                        <a:pt x="1" y="560"/>
                        <a:pt x="1" y="560"/>
                      </a:cubicBezTo>
                      <a:cubicBezTo>
                        <a:pt x="1" y="560"/>
                        <a:pt x="1" y="560"/>
                        <a:pt x="0" y="560"/>
                      </a:cubicBezTo>
                      <a:cubicBezTo>
                        <a:pt x="42" y="584"/>
                        <a:pt x="42" y="584"/>
                        <a:pt x="42" y="584"/>
                      </a:cubicBezTo>
                      <a:cubicBezTo>
                        <a:pt x="255" y="463"/>
                        <a:pt x="255" y="463"/>
                        <a:pt x="255" y="463"/>
                      </a:cubicBezTo>
                      <a:cubicBezTo>
                        <a:pt x="285" y="446"/>
                        <a:pt x="304" y="413"/>
                        <a:pt x="304" y="378"/>
                      </a:cubicBezTo>
                      <a:cubicBezTo>
                        <a:pt x="305" y="93"/>
                        <a:pt x="305" y="93"/>
                        <a:pt x="305" y="93"/>
                      </a:cubicBezTo>
                      <a:cubicBezTo>
                        <a:pt x="305" y="63"/>
                        <a:pt x="289" y="36"/>
                        <a:pt x="263" y="21"/>
                      </a:cubicBezTo>
                      <a:close/>
                    </a:path>
                  </a:pathLst>
                </a:custGeom>
                <a:solidFill>
                  <a:srgbClr val="099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" name="Freeform 164"/>
                <p:cNvSpPr>
                  <a:spLocks/>
                </p:cNvSpPr>
                <p:nvPr/>
              </p:nvSpPr>
              <p:spPr bwMode="auto">
                <a:xfrm>
                  <a:off x="4811713" y="2936876"/>
                  <a:ext cx="1570038" cy="1917700"/>
                </a:xfrm>
                <a:custGeom>
                  <a:avLst/>
                  <a:gdLst>
                    <a:gd name="T0" fmla="*/ 375 w 417"/>
                    <a:gd name="T1" fmla="*/ 449 h 509"/>
                    <a:gd name="T2" fmla="*/ 302 w 417"/>
                    <a:gd name="T3" fmla="*/ 449 h 509"/>
                    <a:gd name="T4" fmla="*/ 86 w 417"/>
                    <a:gd name="T5" fmla="*/ 324 h 509"/>
                    <a:gd name="T6" fmla="*/ 43 w 417"/>
                    <a:gd name="T7" fmla="*/ 250 h 509"/>
                    <a:gd name="T8" fmla="*/ 43 w 417"/>
                    <a:gd name="T9" fmla="*/ 38 h 509"/>
                    <a:gd name="T10" fmla="*/ 43 w 417"/>
                    <a:gd name="T11" fmla="*/ 38 h 509"/>
                    <a:gd name="T12" fmla="*/ 43 w 417"/>
                    <a:gd name="T13" fmla="*/ 0 h 509"/>
                    <a:gd name="T14" fmla="*/ 43 w 417"/>
                    <a:gd name="T15" fmla="*/ 0 h 509"/>
                    <a:gd name="T16" fmla="*/ 1 w 417"/>
                    <a:gd name="T17" fmla="*/ 25 h 509"/>
                    <a:gd name="T18" fmla="*/ 1 w 417"/>
                    <a:gd name="T19" fmla="*/ 267 h 509"/>
                    <a:gd name="T20" fmla="*/ 49 w 417"/>
                    <a:gd name="T21" fmla="*/ 352 h 509"/>
                    <a:gd name="T22" fmla="*/ 297 w 417"/>
                    <a:gd name="T23" fmla="*/ 495 h 509"/>
                    <a:gd name="T24" fmla="*/ 380 w 417"/>
                    <a:gd name="T25" fmla="*/ 495 h 509"/>
                    <a:gd name="T26" fmla="*/ 417 w 417"/>
                    <a:gd name="T27" fmla="*/ 473 h 509"/>
                    <a:gd name="T28" fmla="*/ 375 w 417"/>
                    <a:gd name="T29" fmla="*/ 449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7" h="509">
                      <a:moveTo>
                        <a:pt x="375" y="449"/>
                      </a:moveTo>
                      <a:cubicBezTo>
                        <a:pt x="352" y="462"/>
                        <a:pt x="325" y="462"/>
                        <a:pt x="302" y="449"/>
                      </a:cubicBezTo>
                      <a:cubicBezTo>
                        <a:pt x="86" y="324"/>
                        <a:pt x="86" y="324"/>
                        <a:pt x="86" y="324"/>
                      </a:cubicBezTo>
                      <a:cubicBezTo>
                        <a:pt x="59" y="309"/>
                        <a:pt x="43" y="280"/>
                        <a:pt x="43" y="2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7"/>
                        <a:pt x="1" y="267"/>
                        <a:pt x="1" y="267"/>
                      </a:cubicBezTo>
                      <a:cubicBezTo>
                        <a:pt x="0" y="302"/>
                        <a:pt x="19" y="334"/>
                        <a:pt x="49" y="352"/>
                      </a:cubicBezTo>
                      <a:cubicBezTo>
                        <a:pt x="297" y="495"/>
                        <a:pt x="297" y="495"/>
                        <a:pt x="297" y="495"/>
                      </a:cubicBezTo>
                      <a:cubicBezTo>
                        <a:pt x="323" y="509"/>
                        <a:pt x="354" y="509"/>
                        <a:pt x="380" y="495"/>
                      </a:cubicBezTo>
                      <a:cubicBezTo>
                        <a:pt x="417" y="473"/>
                        <a:pt x="417" y="473"/>
                        <a:pt x="417" y="473"/>
                      </a:cubicBezTo>
                      <a:cubicBezTo>
                        <a:pt x="375" y="449"/>
                        <a:pt x="375" y="449"/>
                        <a:pt x="375" y="449"/>
                      </a:cubicBezTo>
                      <a:close/>
                    </a:path>
                  </a:pathLst>
                </a:custGeom>
                <a:solidFill>
                  <a:srgbClr val="4FB8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" name="Freeform 165"/>
                <p:cNvSpPr>
                  <a:spLocks/>
                </p:cNvSpPr>
                <p:nvPr/>
              </p:nvSpPr>
              <p:spPr bwMode="auto">
                <a:xfrm>
                  <a:off x="4816475" y="1992313"/>
                  <a:ext cx="2259013" cy="1035050"/>
                </a:xfrm>
                <a:custGeom>
                  <a:avLst/>
                  <a:gdLst>
                    <a:gd name="T0" fmla="*/ 78 w 600"/>
                    <a:gd name="T1" fmla="*/ 188 h 275"/>
                    <a:gd name="T2" fmla="*/ 295 w 600"/>
                    <a:gd name="T3" fmla="*/ 63 h 275"/>
                    <a:gd name="T4" fmla="*/ 380 w 600"/>
                    <a:gd name="T5" fmla="*/ 63 h 275"/>
                    <a:gd name="T6" fmla="*/ 566 w 600"/>
                    <a:gd name="T7" fmla="*/ 170 h 275"/>
                    <a:gd name="T8" fmla="*/ 566 w 600"/>
                    <a:gd name="T9" fmla="*/ 170 h 275"/>
                    <a:gd name="T10" fmla="*/ 599 w 600"/>
                    <a:gd name="T11" fmla="*/ 189 h 275"/>
                    <a:gd name="T12" fmla="*/ 600 w 600"/>
                    <a:gd name="T13" fmla="*/ 189 h 275"/>
                    <a:gd name="T14" fmla="*/ 600 w 600"/>
                    <a:gd name="T15" fmla="*/ 140 h 275"/>
                    <a:gd name="T16" fmla="*/ 386 w 600"/>
                    <a:gd name="T17" fmla="*/ 18 h 275"/>
                    <a:gd name="T18" fmla="*/ 289 w 600"/>
                    <a:gd name="T19" fmla="*/ 18 h 275"/>
                    <a:gd name="T20" fmla="*/ 41 w 600"/>
                    <a:gd name="T21" fmla="*/ 161 h 275"/>
                    <a:gd name="T22" fmla="*/ 0 w 600"/>
                    <a:gd name="T23" fmla="*/ 232 h 275"/>
                    <a:gd name="T24" fmla="*/ 0 w 600"/>
                    <a:gd name="T25" fmla="*/ 275 h 275"/>
                    <a:gd name="T26" fmla="*/ 42 w 600"/>
                    <a:gd name="T27" fmla="*/ 251 h 275"/>
                    <a:gd name="T28" fmla="*/ 78 w 600"/>
                    <a:gd name="T29" fmla="*/ 188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00" h="275">
                      <a:moveTo>
                        <a:pt x="78" y="188"/>
                      </a:moveTo>
                      <a:cubicBezTo>
                        <a:pt x="295" y="63"/>
                        <a:pt x="295" y="63"/>
                        <a:pt x="295" y="63"/>
                      </a:cubicBezTo>
                      <a:cubicBezTo>
                        <a:pt x="321" y="48"/>
                        <a:pt x="354" y="48"/>
                        <a:pt x="380" y="63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99" y="189"/>
                        <a:pt x="599" y="189"/>
                        <a:pt x="599" y="189"/>
                      </a:cubicBezTo>
                      <a:cubicBezTo>
                        <a:pt x="599" y="189"/>
                        <a:pt x="599" y="189"/>
                        <a:pt x="600" y="189"/>
                      </a:cubicBezTo>
                      <a:cubicBezTo>
                        <a:pt x="600" y="140"/>
                        <a:pt x="600" y="140"/>
                        <a:pt x="600" y="140"/>
                      </a:cubicBezTo>
                      <a:cubicBezTo>
                        <a:pt x="386" y="18"/>
                        <a:pt x="386" y="18"/>
                        <a:pt x="386" y="18"/>
                      </a:cubicBezTo>
                      <a:cubicBezTo>
                        <a:pt x="356" y="0"/>
                        <a:pt x="319" y="0"/>
                        <a:pt x="289" y="18"/>
                      </a:cubicBezTo>
                      <a:cubicBezTo>
                        <a:pt x="41" y="161"/>
                        <a:pt x="41" y="161"/>
                        <a:pt x="41" y="161"/>
                      </a:cubicBezTo>
                      <a:cubicBezTo>
                        <a:pt x="15" y="176"/>
                        <a:pt x="0" y="203"/>
                        <a:pt x="0" y="232"/>
                      </a:cubicBezTo>
                      <a:cubicBezTo>
                        <a:pt x="0" y="275"/>
                        <a:pt x="0" y="275"/>
                        <a:pt x="0" y="275"/>
                      </a:cubicBezTo>
                      <a:cubicBezTo>
                        <a:pt x="42" y="251"/>
                        <a:pt x="42" y="251"/>
                        <a:pt x="42" y="251"/>
                      </a:cubicBezTo>
                      <a:cubicBezTo>
                        <a:pt x="42" y="225"/>
                        <a:pt x="56" y="201"/>
                        <a:pt x="78" y="188"/>
                      </a:cubicBez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19" name="Прямоугольник 318"/>
            <p:cNvSpPr/>
            <p:nvPr/>
          </p:nvSpPr>
          <p:spPr>
            <a:xfrm>
              <a:off x="2552839" y="5018311"/>
              <a:ext cx="3374253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  <a:buClr>
                  <a:srgbClr val="63A59A"/>
                </a:buClr>
              </a:pPr>
              <a:r>
                <a:rPr lang="ru-RU" b="1" spc="80" dirty="0" smtClean="0">
                  <a:solidFill>
                    <a:srgbClr val="008080"/>
                  </a:solidFill>
                  <a:latin typeface="Arial Narrow" panose="020B060602020203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  <a:t>РАЗМЕЩЕНИЕ ОТХОДОВ </a:t>
              </a:r>
              <a:br>
                <a:rPr lang="ru-RU" b="1" spc="80" dirty="0" smtClean="0">
                  <a:solidFill>
                    <a:srgbClr val="008080"/>
                  </a:solidFill>
                  <a:latin typeface="Arial Narrow" panose="020B060602020203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</a:br>
              <a:r>
                <a:rPr lang="ru-RU" b="1" spc="80" dirty="0" smtClean="0">
                  <a:solidFill>
                    <a:srgbClr val="008080"/>
                  </a:solidFill>
                  <a:latin typeface="Arial Narrow" panose="020B060602020203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  <a:t>1- 4 </a:t>
              </a:r>
              <a:r>
                <a:rPr lang="ru-RU" b="1" spc="80" dirty="0">
                  <a:solidFill>
                    <a:srgbClr val="008080"/>
                  </a:solidFill>
                  <a:latin typeface="Arial Narrow" panose="020B060602020203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  <a:t>КЛАССОВ ОПАСНОСТИ</a:t>
              </a:r>
            </a:p>
          </p:txBody>
        </p:sp>
        <p:grpSp>
          <p:nvGrpSpPr>
            <p:cNvPr id="320" name="Группа 319"/>
            <p:cNvGrpSpPr/>
            <p:nvPr/>
          </p:nvGrpSpPr>
          <p:grpSpPr>
            <a:xfrm>
              <a:off x="1742400" y="5726075"/>
              <a:ext cx="271462" cy="373041"/>
              <a:chOff x="11897598" y="4800005"/>
              <a:chExt cx="383302" cy="526732"/>
            </a:xfrm>
            <a:solidFill>
              <a:schemeClr val="bg1"/>
            </a:solidFill>
          </p:grpSpPr>
          <p:grpSp>
            <p:nvGrpSpPr>
              <p:cNvPr id="321" name="Группа 320"/>
              <p:cNvGrpSpPr/>
              <p:nvPr/>
            </p:nvGrpSpPr>
            <p:grpSpPr>
              <a:xfrm>
                <a:off x="12011511" y="4953000"/>
                <a:ext cx="269389" cy="373737"/>
                <a:chOff x="1408311" y="1987547"/>
                <a:chExt cx="277107" cy="384444"/>
              </a:xfrm>
              <a:grpFill/>
            </p:grpSpPr>
            <p:sp>
              <p:nvSpPr>
                <p:cNvPr id="323" name="Freeform 16"/>
                <p:cNvSpPr>
                  <a:spLocks noEditPoints="1"/>
                </p:cNvSpPr>
                <p:nvPr/>
              </p:nvSpPr>
              <p:spPr bwMode="auto">
                <a:xfrm>
                  <a:off x="1409405" y="2054359"/>
                  <a:ext cx="272726" cy="317632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13" y="0"/>
                    </a:cxn>
                    <a:cxn ang="0">
                      <a:pos x="0" y="13"/>
                    </a:cxn>
                    <a:cxn ang="0">
                      <a:pos x="0" y="162"/>
                    </a:cxn>
                    <a:cxn ang="0">
                      <a:pos x="13" y="175"/>
                    </a:cxn>
                    <a:cxn ang="0">
                      <a:pos x="137" y="175"/>
                    </a:cxn>
                    <a:cxn ang="0">
                      <a:pos x="150" y="162"/>
                    </a:cxn>
                    <a:cxn ang="0">
                      <a:pos x="150" y="13"/>
                    </a:cxn>
                    <a:cxn ang="0">
                      <a:pos x="137" y="0"/>
                    </a:cxn>
                    <a:cxn ang="0">
                      <a:pos x="45" y="148"/>
                    </a:cxn>
                    <a:cxn ang="0">
                      <a:pos x="34" y="159"/>
                    </a:cxn>
                    <a:cxn ang="0">
                      <a:pos x="24" y="148"/>
                    </a:cxn>
                    <a:cxn ang="0">
                      <a:pos x="24" y="39"/>
                    </a:cxn>
                    <a:cxn ang="0">
                      <a:pos x="34" y="29"/>
                    </a:cxn>
                    <a:cxn ang="0">
                      <a:pos x="45" y="39"/>
                    </a:cxn>
                    <a:cxn ang="0">
                      <a:pos x="45" y="148"/>
                    </a:cxn>
                    <a:cxn ang="0">
                      <a:pos x="85" y="148"/>
                    </a:cxn>
                    <a:cxn ang="0">
                      <a:pos x="75" y="159"/>
                    </a:cxn>
                    <a:cxn ang="0">
                      <a:pos x="64" y="148"/>
                    </a:cxn>
                    <a:cxn ang="0">
                      <a:pos x="64" y="39"/>
                    </a:cxn>
                    <a:cxn ang="0">
                      <a:pos x="75" y="29"/>
                    </a:cxn>
                    <a:cxn ang="0">
                      <a:pos x="85" y="39"/>
                    </a:cxn>
                    <a:cxn ang="0">
                      <a:pos x="85" y="148"/>
                    </a:cxn>
                    <a:cxn ang="0">
                      <a:pos x="126" y="148"/>
                    </a:cxn>
                    <a:cxn ang="0">
                      <a:pos x="115" y="159"/>
                    </a:cxn>
                    <a:cxn ang="0">
                      <a:pos x="105" y="148"/>
                    </a:cxn>
                    <a:cxn ang="0">
                      <a:pos x="105" y="39"/>
                    </a:cxn>
                    <a:cxn ang="0">
                      <a:pos x="115" y="29"/>
                    </a:cxn>
                    <a:cxn ang="0">
                      <a:pos x="126" y="39"/>
                    </a:cxn>
                    <a:cxn ang="0">
                      <a:pos x="126" y="148"/>
                    </a:cxn>
                  </a:cxnLst>
                  <a:rect l="0" t="0" r="r" b="b"/>
                  <a:pathLst>
                    <a:path w="150" h="175">
                      <a:moveTo>
                        <a:pt x="137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169"/>
                        <a:pt x="6" y="175"/>
                        <a:pt x="13" y="175"/>
                      </a:cubicBezTo>
                      <a:cubicBezTo>
                        <a:pt x="137" y="175"/>
                        <a:pt x="137" y="175"/>
                        <a:pt x="137" y="175"/>
                      </a:cubicBezTo>
                      <a:cubicBezTo>
                        <a:pt x="144" y="175"/>
                        <a:pt x="150" y="169"/>
                        <a:pt x="150" y="162"/>
                      </a:cubicBezTo>
                      <a:cubicBezTo>
                        <a:pt x="150" y="13"/>
                        <a:pt x="150" y="13"/>
                        <a:pt x="150" y="13"/>
                      </a:cubicBezTo>
                      <a:cubicBezTo>
                        <a:pt x="150" y="6"/>
                        <a:pt x="144" y="0"/>
                        <a:pt x="137" y="0"/>
                      </a:cubicBezTo>
                      <a:close/>
                      <a:moveTo>
                        <a:pt x="45" y="148"/>
                      </a:moveTo>
                      <a:cubicBezTo>
                        <a:pt x="45" y="154"/>
                        <a:pt x="40" y="159"/>
                        <a:pt x="34" y="159"/>
                      </a:cubicBezTo>
                      <a:cubicBezTo>
                        <a:pt x="29" y="159"/>
                        <a:pt x="24" y="154"/>
                        <a:pt x="24" y="148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4"/>
                        <a:pt x="29" y="29"/>
                        <a:pt x="34" y="29"/>
                      </a:cubicBezTo>
                      <a:cubicBezTo>
                        <a:pt x="40" y="29"/>
                        <a:pt x="45" y="34"/>
                        <a:pt x="45" y="39"/>
                      </a:cubicBezTo>
                      <a:lnTo>
                        <a:pt x="45" y="148"/>
                      </a:lnTo>
                      <a:close/>
                      <a:moveTo>
                        <a:pt x="85" y="148"/>
                      </a:moveTo>
                      <a:cubicBezTo>
                        <a:pt x="85" y="154"/>
                        <a:pt x="81" y="159"/>
                        <a:pt x="75" y="159"/>
                      </a:cubicBezTo>
                      <a:cubicBezTo>
                        <a:pt x="69" y="159"/>
                        <a:pt x="64" y="154"/>
                        <a:pt x="64" y="148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34"/>
                        <a:pt x="69" y="29"/>
                        <a:pt x="75" y="29"/>
                      </a:cubicBezTo>
                      <a:cubicBezTo>
                        <a:pt x="81" y="29"/>
                        <a:pt x="85" y="34"/>
                        <a:pt x="85" y="39"/>
                      </a:cubicBezTo>
                      <a:lnTo>
                        <a:pt x="85" y="148"/>
                      </a:lnTo>
                      <a:close/>
                      <a:moveTo>
                        <a:pt x="126" y="148"/>
                      </a:moveTo>
                      <a:cubicBezTo>
                        <a:pt x="126" y="154"/>
                        <a:pt x="121" y="159"/>
                        <a:pt x="115" y="159"/>
                      </a:cubicBezTo>
                      <a:cubicBezTo>
                        <a:pt x="110" y="159"/>
                        <a:pt x="105" y="154"/>
                        <a:pt x="105" y="148"/>
                      </a:cubicBezTo>
                      <a:cubicBezTo>
                        <a:pt x="105" y="39"/>
                        <a:pt x="105" y="39"/>
                        <a:pt x="105" y="39"/>
                      </a:cubicBezTo>
                      <a:cubicBezTo>
                        <a:pt x="105" y="34"/>
                        <a:pt x="110" y="29"/>
                        <a:pt x="115" y="29"/>
                      </a:cubicBezTo>
                      <a:cubicBezTo>
                        <a:pt x="121" y="29"/>
                        <a:pt x="126" y="34"/>
                        <a:pt x="126" y="39"/>
                      </a:cubicBezTo>
                      <a:lnTo>
                        <a:pt x="126" y="1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800"/>
                </a:p>
              </p:txBody>
            </p:sp>
            <p:sp>
              <p:nvSpPr>
                <p:cNvPr id="324" name="Freeform 17"/>
                <p:cNvSpPr>
                  <a:spLocks/>
                </p:cNvSpPr>
                <p:nvPr/>
              </p:nvSpPr>
              <p:spPr bwMode="auto">
                <a:xfrm>
                  <a:off x="1408311" y="1987547"/>
                  <a:ext cx="277107" cy="53669"/>
                </a:xfrm>
                <a:custGeom>
                  <a:avLst/>
                  <a:gdLst/>
                  <a:ahLst/>
                  <a:cxnLst>
                    <a:cxn ang="0">
                      <a:pos x="142" y="10"/>
                    </a:cxn>
                    <a:cxn ang="0">
                      <a:pos x="106" y="10"/>
                    </a:cxn>
                    <a:cxn ang="0">
                      <a:pos x="106" y="8"/>
                    </a:cxn>
                    <a:cxn ang="0">
                      <a:pos x="98" y="0"/>
                    </a:cxn>
                    <a:cxn ang="0">
                      <a:pos x="55" y="0"/>
                    </a:cxn>
                    <a:cxn ang="0">
                      <a:pos x="47" y="8"/>
                    </a:cxn>
                    <a:cxn ang="0">
                      <a:pos x="47" y="10"/>
                    </a:cxn>
                    <a:cxn ang="0">
                      <a:pos x="10" y="10"/>
                    </a:cxn>
                    <a:cxn ang="0">
                      <a:pos x="0" y="20"/>
                    </a:cxn>
                    <a:cxn ang="0">
                      <a:pos x="10" y="30"/>
                    </a:cxn>
                    <a:cxn ang="0">
                      <a:pos x="142" y="30"/>
                    </a:cxn>
                    <a:cxn ang="0">
                      <a:pos x="153" y="20"/>
                    </a:cxn>
                    <a:cxn ang="0">
                      <a:pos x="142" y="10"/>
                    </a:cxn>
                  </a:cxnLst>
                  <a:rect l="0" t="0" r="r" b="b"/>
                  <a:pathLst>
                    <a:path w="153" h="30">
                      <a:moveTo>
                        <a:pt x="142" y="10"/>
                      </a:move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6" y="9"/>
                        <a:pt x="106" y="9"/>
                        <a:pt x="106" y="8"/>
                      </a:cubicBezTo>
                      <a:cubicBezTo>
                        <a:pt x="106" y="4"/>
                        <a:pt x="102" y="0"/>
                        <a:pt x="98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0" y="0"/>
                        <a:pt x="47" y="4"/>
                        <a:pt x="47" y="8"/>
                      </a:cubicBezTo>
                      <a:cubicBezTo>
                        <a:pt x="47" y="9"/>
                        <a:pt x="47" y="9"/>
                        <a:pt x="47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4" y="10"/>
                        <a:pt x="0" y="15"/>
                        <a:pt x="0" y="20"/>
                      </a:cubicBezTo>
                      <a:cubicBezTo>
                        <a:pt x="0" y="26"/>
                        <a:pt x="4" y="30"/>
                        <a:pt x="10" y="30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48" y="30"/>
                        <a:pt x="153" y="26"/>
                        <a:pt x="153" y="20"/>
                      </a:cubicBezTo>
                      <a:cubicBezTo>
                        <a:pt x="153" y="15"/>
                        <a:pt x="148" y="10"/>
                        <a:pt x="14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800"/>
                </a:p>
              </p:txBody>
            </p:sp>
          </p:grpSp>
          <p:sp>
            <p:nvSpPr>
              <p:cNvPr id="322" name="Freeform 589"/>
              <p:cNvSpPr>
                <a:spLocks/>
              </p:cNvSpPr>
              <p:nvPr/>
            </p:nvSpPr>
            <p:spPr bwMode="auto">
              <a:xfrm>
                <a:off x="11897598" y="4800005"/>
                <a:ext cx="120685" cy="266700"/>
              </a:xfrm>
              <a:custGeom>
                <a:avLst/>
                <a:gdLst>
                  <a:gd name="T0" fmla="*/ 410 w 410"/>
                  <a:gd name="T1" fmla="*/ 0 h 656"/>
                  <a:gd name="T2" fmla="*/ 41 w 410"/>
                  <a:gd name="T3" fmla="*/ 328 h 656"/>
                  <a:gd name="T4" fmla="*/ 205 w 410"/>
                  <a:gd name="T5" fmla="*/ 328 h 656"/>
                  <a:gd name="T6" fmla="*/ 0 w 410"/>
                  <a:gd name="T7" fmla="*/ 656 h 656"/>
                  <a:gd name="T8" fmla="*/ 410 w 410"/>
                  <a:gd name="T9" fmla="*/ 246 h 656"/>
                  <a:gd name="T10" fmla="*/ 246 w 410"/>
                  <a:gd name="T11" fmla="*/ 246 h 656"/>
                  <a:gd name="T12" fmla="*/ 410 w 410"/>
                  <a:gd name="T13" fmla="*/ 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656">
                    <a:moveTo>
                      <a:pt x="410" y="0"/>
                    </a:moveTo>
                    <a:lnTo>
                      <a:pt x="41" y="328"/>
                    </a:lnTo>
                    <a:lnTo>
                      <a:pt x="205" y="328"/>
                    </a:lnTo>
                    <a:lnTo>
                      <a:pt x="0" y="656"/>
                    </a:lnTo>
                    <a:lnTo>
                      <a:pt x="410" y="246"/>
                    </a:lnTo>
                    <a:lnTo>
                      <a:pt x="246" y="246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/>
              </a:p>
            </p:txBody>
          </p:sp>
        </p:grpSp>
      </p:grpSp>
      <p:pic>
        <p:nvPicPr>
          <p:cNvPr id="330" name="Рисунок 329"/>
          <p:cNvPicPr>
            <a:picLocks noChangeAspect="1"/>
          </p:cNvPicPr>
          <p:nvPr/>
        </p:nvPicPr>
        <p:blipFill rotWithShape="1">
          <a:blip r:embed="rId3" cstate="print"/>
          <a:srcRect r="71969" b="6485"/>
          <a:stretch/>
        </p:blipFill>
        <p:spPr>
          <a:xfrm>
            <a:off x="1285201" y="4343667"/>
            <a:ext cx="2246694" cy="2814958"/>
          </a:xfrm>
          <a:prstGeom prst="rect">
            <a:avLst/>
          </a:prstGeom>
        </p:spPr>
      </p:pic>
      <p:sp>
        <p:nvSpPr>
          <p:cNvPr id="331" name="Прямоугольник 330"/>
          <p:cNvSpPr/>
          <p:nvPr/>
        </p:nvSpPr>
        <p:spPr>
          <a:xfrm>
            <a:off x="3728178" y="5067820"/>
            <a:ext cx="337425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buClr>
                <a:srgbClr val="63A59A"/>
              </a:buClr>
            </a:pPr>
            <a:r>
              <a:rPr lang="ru-RU" b="1" spc="80" dirty="0" smtClean="0">
                <a:solidFill>
                  <a:srgbClr val="008080"/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СБРОС СТОЧНЫХ ВОД </a:t>
            </a:r>
            <a:br>
              <a:rPr lang="ru-RU" b="1" spc="80" dirty="0" smtClean="0">
                <a:solidFill>
                  <a:srgbClr val="008080"/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</a:br>
            <a:r>
              <a:rPr lang="ru-RU" b="1" spc="80" dirty="0" smtClean="0">
                <a:solidFill>
                  <a:srgbClr val="008080"/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НА РЕЛЬЕФ МЕСТНОСТИ </a:t>
            </a:r>
            <a:br>
              <a:rPr lang="ru-RU" b="1" spc="80" dirty="0" smtClean="0">
                <a:solidFill>
                  <a:srgbClr val="008080"/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</a:br>
            <a:r>
              <a:rPr lang="ru-RU" b="1" spc="80" dirty="0" smtClean="0">
                <a:solidFill>
                  <a:srgbClr val="008080"/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И В ВОДНЫЕ ОБЪЕКТЫ</a:t>
            </a:r>
            <a:endParaRPr lang="ru-RU" b="1" spc="80" dirty="0">
              <a:solidFill>
                <a:srgbClr val="008080"/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grpSp>
        <p:nvGrpSpPr>
          <p:cNvPr id="332" name="Группа 331"/>
          <p:cNvGrpSpPr/>
          <p:nvPr/>
        </p:nvGrpSpPr>
        <p:grpSpPr>
          <a:xfrm>
            <a:off x="5190647" y="2608559"/>
            <a:ext cx="7414712" cy="2539736"/>
            <a:chOff x="3714035" y="3686857"/>
            <a:chExt cx="7414712" cy="2539736"/>
          </a:xfrm>
        </p:grpSpPr>
        <p:pic>
          <p:nvPicPr>
            <p:cNvPr id="333" name="Рисунок 3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4035" y="3686857"/>
              <a:ext cx="4529990" cy="2539736"/>
            </a:xfrm>
            <a:prstGeom prst="rect">
              <a:avLst/>
            </a:prstGeom>
          </p:spPr>
        </p:pic>
        <p:sp>
          <p:nvSpPr>
            <p:cNvPr id="335" name="Прямоугольник 334"/>
            <p:cNvSpPr/>
            <p:nvPr/>
          </p:nvSpPr>
          <p:spPr>
            <a:xfrm>
              <a:off x="7904536" y="4581663"/>
              <a:ext cx="3224211" cy="48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buClr>
                  <a:srgbClr val="63A59A"/>
                </a:buClr>
              </a:pPr>
              <a:r>
                <a:rPr lang="ru-RU" b="1" spc="80" dirty="0" smtClean="0">
                  <a:solidFill>
                    <a:srgbClr val="008080"/>
                  </a:solidFill>
                  <a:latin typeface="Arial Narrow" panose="020B060602020203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  <a:t>ЗАГРЯЗНЕНИЕ ПОЧВ/</a:t>
              </a:r>
              <a:r>
                <a:rPr lang="ru-RU" b="1" spc="80" baseline="12000" dirty="0" smtClean="0">
                  <a:solidFill>
                    <a:srgbClr val="008080"/>
                  </a:solidFill>
                  <a:latin typeface="Arial Narrow" panose="020B060602020203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  <a:t>  </a:t>
              </a:r>
              <a:r>
                <a:rPr lang="ru-RU" b="1" spc="80" dirty="0" smtClean="0">
                  <a:solidFill>
                    <a:srgbClr val="008080"/>
                  </a:solidFill>
                  <a:latin typeface="Arial Narrow" panose="020B0606020202030204" pitchFamily="34" charset="0"/>
                  <a:ea typeface="Microsoft YaHei UI" panose="020B0503020204020204" pitchFamily="34" charset="-122"/>
                  <a:cs typeface="Aharoni" panose="02010803020104030203" pitchFamily="2" charset="-79"/>
                </a:rPr>
                <a:t>ГРУНТА</a:t>
              </a:r>
              <a:endParaRPr lang="ru-RU" b="1" spc="80" dirty="0">
                <a:solidFill>
                  <a:srgbClr val="008080"/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grpSp>
          <p:nvGrpSpPr>
            <p:cNvPr id="336" name="Группа 335"/>
            <p:cNvGrpSpPr/>
            <p:nvPr/>
          </p:nvGrpSpPr>
          <p:grpSpPr>
            <a:xfrm>
              <a:off x="7197184" y="5100226"/>
              <a:ext cx="647653" cy="724842"/>
              <a:chOff x="4811715" y="1992313"/>
              <a:chExt cx="2557460" cy="2862265"/>
            </a:xfrm>
          </p:grpSpPr>
          <p:sp>
            <p:nvSpPr>
              <p:cNvPr id="385" name="Freeform 169"/>
              <p:cNvSpPr>
                <a:spLocks/>
              </p:cNvSpPr>
              <p:nvPr/>
            </p:nvSpPr>
            <p:spPr bwMode="auto">
              <a:xfrm>
                <a:off x="4870916" y="2056284"/>
                <a:ext cx="2439066" cy="2734323"/>
              </a:xfrm>
              <a:custGeom>
                <a:avLst/>
                <a:gdLst>
                  <a:gd name="T0" fmla="*/ 1143 w 1217"/>
                  <a:gd name="T1" fmla="*/ 289 h 1365"/>
                  <a:gd name="T2" fmla="*/ 1076 w 1217"/>
                  <a:gd name="T3" fmla="*/ 251 h 1365"/>
                  <a:gd name="T4" fmla="*/ 1076 w 1217"/>
                  <a:gd name="T5" fmla="*/ 251 h 1365"/>
                  <a:gd name="T6" fmla="*/ 695 w 1217"/>
                  <a:gd name="T7" fmla="*/ 32 h 1365"/>
                  <a:gd name="T8" fmla="*/ 519 w 1217"/>
                  <a:gd name="T9" fmla="*/ 32 h 1365"/>
                  <a:gd name="T10" fmla="*/ 75 w 1217"/>
                  <a:gd name="T11" fmla="*/ 289 h 1365"/>
                  <a:gd name="T12" fmla="*/ 1 w 1217"/>
                  <a:gd name="T13" fmla="*/ 417 h 1365"/>
                  <a:gd name="T14" fmla="*/ 1 w 1217"/>
                  <a:gd name="T15" fmla="*/ 494 h 1365"/>
                  <a:gd name="T16" fmla="*/ 1 w 1217"/>
                  <a:gd name="T17" fmla="*/ 495 h 1365"/>
                  <a:gd name="T18" fmla="*/ 0 w 1217"/>
                  <a:gd name="T19" fmla="*/ 930 h 1365"/>
                  <a:gd name="T20" fmla="*/ 88 w 1217"/>
                  <a:gd name="T21" fmla="*/ 1082 h 1365"/>
                  <a:gd name="T22" fmla="*/ 533 w 1217"/>
                  <a:gd name="T23" fmla="*/ 1338 h 1365"/>
                  <a:gd name="T24" fmla="*/ 681 w 1217"/>
                  <a:gd name="T25" fmla="*/ 1338 h 1365"/>
                  <a:gd name="T26" fmla="*/ 748 w 1217"/>
                  <a:gd name="T27" fmla="*/ 1300 h 1365"/>
                  <a:gd name="T28" fmla="*/ 746 w 1217"/>
                  <a:gd name="T29" fmla="*/ 1299 h 1365"/>
                  <a:gd name="T30" fmla="*/ 1128 w 1217"/>
                  <a:gd name="T31" fmla="*/ 1083 h 1365"/>
                  <a:gd name="T32" fmla="*/ 1217 w 1217"/>
                  <a:gd name="T33" fmla="*/ 930 h 1365"/>
                  <a:gd name="T34" fmla="*/ 1217 w 1217"/>
                  <a:gd name="T35" fmla="*/ 418 h 1365"/>
                  <a:gd name="T36" fmla="*/ 1143 w 1217"/>
                  <a:gd name="T37" fmla="*/ 289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7" h="1365">
                    <a:moveTo>
                      <a:pt x="1143" y="289"/>
                    </a:move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1076" y="251"/>
                      <a:pt x="1076" y="251"/>
                      <a:pt x="1076" y="251"/>
                    </a:cubicBezTo>
                    <a:cubicBezTo>
                      <a:pt x="695" y="32"/>
                      <a:pt x="695" y="32"/>
                      <a:pt x="695" y="32"/>
                    </a:cubicBezTo>
                    <a:cubicBezTo>
                      <a:pt x="640" y="0"/>
                      <a:pt x="574" y="1"/>
                      <a:pt x="519" y="32"/>
                    </a:cubicBezTo>
                    <a:cubicBezTo>
                      <a:pt x="75" y="289"/>
                      <a:pt x="75" y="289"/>
                      <a:pt x="75" y="289"/>
                    </a:cubicBezTo>
                    <a:cubicBezTo>
                      <a:pt x="29" y="315"/>
                      <a:pt x="1" y="364"/>
                      <a:pt x="1" y="417"/>
                    </a:cubicBezTo>
                    <a:cubicBezTo>
                      <a:pt x="1" y="494"/>
                      <a:pt x="1" y="494"/>
                      <a:pt x="1" y="494"/>
                    </a:cubicBezTo>
                    <a:cubicBezTo>
                      <a:pt x="1" y="495"/>
                      <a:pt x="1" y="495"/>
                      <a:pt x="1" y="495"/>
                    </a:cubicBezTo>
                    <a:cubicBezTo>
                      <a:pt x="0" y="930"/>
                      <a:pt x="0" y="930"/>
                      <a:pt x="0" y="930"/>
                    </a:cubicBezTo>
                    <a:cubicBezTo>
                      <a:pt x="0" y="992"/>
                      <a:pt x="34" y="1050"/>
                      <a:pt x="88" y="1082"/>
                    </a:cubicBezTo>
                    <a:cubicBezTo>
                      <a:pt x="533" y="1338"/>
                      <a:pt x="533" y="1338"/>
                      <a:pt x="533" y="1338"/>
                    </a:cubicBezTo>
                    <a:cubicBezTo>
                      <a:pt x="578" y="1365"/>
                      <a:pt x="635" y="1365"/>
                      <a:pt x="681" y="1338"/>
                    </a:cubicBezTo>
                    <a:cubicBezTo>
                      <a:pt x="748" y="1300"/>
                      <a:pt x="748" y="1300"/>
                      <a:pt x="748" y="1300"/>
                    </a:cubicBezTo>
                    <a:cubicBezTo>
                      <a:pt x="746" y="1299"/>
                      <a:pt x="746" y="1299"/>
                      <a:pt x="746" y="1299"/>
                    </a:cubicBezTo>
                    <a:cubicBezTo>
                      <a:pt x="1128" y="1083"/>
                      <a:pt x="1128" y="1083"/>
                      <a:pt x="1128" y="1083"/>
                    </a:cubicBezTo>
                    <a:cubicBezTo>
                      <a:pt x="1183" y="1051"/>
                      <a:pt x="1217" y="993"/>
                      <a:pt x="1217" y="930"/>
                    </a:cubicBezTo>
                    <a:cubicBezTo>
                      <a:pt x="1217" y="418"/>
                      <a:pt x="1217" y="418"/>
                      <a:pt x="1217" y="418"/>
                    </a:cubicBezTo>
                    <a:cubicBezTo>
                      <a:pt x="1217" y="365"/>
                      <a:pt x="1189" y="316"/>
                      <a:pt x="1143" y="289"/>
                    </a:cubicBezTo>
                    <a:close/>
                  </a:path>
                </a:pathLst>
              </a:custGeom>
              <a:gradFill>
                <a:gsLst>
                  <a:gs pos="41643">
                    <a:srgbClr val="5C8FA3"/>
                  </a:gs>
                  <a:gs pos="0">
                    <a:srgbClr val="7AA3B4"/>
                  </a:gs>
                  <a:gs pos="63000">
                    <a:srgbClr val="457CA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86" name="Группа 385"/>
              <p:cNvGrpSpPr/>
              <p:nvPr/>
            </p:nvGrpSpPr>
            <p:grpSpPr>
              <a:xfrm>
                <a:off x="4811715" y="1992313"/>
                <a:ext cx="2557460" cy="2862265"/>
                <a:chOff x="4811715" y="1992313"/>
                <a:chExt cx="2557460" cy="2862265"/>
              </a:xfrm>
            </p:grpSpPr>
            <p:sp>
              <p:nvSpPr>
                <p:cNvPr id="387" name="Freeform 163"/>
                <p:cNvSpPr>
                  <a:spLocks/>
                </p:cNvSpPr>
                <p:nvPr/>
              </p:nvSpPr>
              <p:spPr bwMode="auto">
                <a:xfrm>
                  <a:off x="6219825" y="2519363"/>
                  <a:ext cx="1149350" cy="2198688"/>
                </a:xfrm>
                <a:custGeom>
                  <a:avLst/>
                  <a:gdLst>
                    <a:gd name="T0" fmla="*/ 263 w 305"/>
                    <a:gd name="T1" fmla="*/ 21 h 584"/>
                    <a:gd name="T2" fmla="*/ 226 w 305"/>
                    <a:gd name="T3" fmla="*/ 0 h 584"/>
                    <a:gd name="T4" fmla="*/ 226 w 305"/>
                    <a:gd name="T5" fmla="*/ 49 h 584"/>
                    <a:gd name="T6" fmla="*/ 262 w 305"/>
                    <a:gd name="T7" fmla="*/ 111 h 584"/>
                    <a:gd name="T8" fmla="*/ 262 w 305"/>
                    <a:gd name="T9" fmla="*/ 361 h 584"/>
                    <a:gd name="T10" fmla="*/ 219 w 305"/>
                    <a:gd name="T11" fmla="*/ 435 h 584"/>
                    <a:gd name="T12" fmla="*/ 33 w 305"/>
                    <a:gd name="T13" fmla="*/ 541 h 584"/>
                    <a:gd name="T14" fmla="*/ 33 w 305"/>
                    <a:gd name="T15" fmla="*/ 541 h 584"/>
                    <a:gd name="T16" fmla="*/ 1 w 305"/>
                    <a:gd name="T17" fmla="*/ 560 h 584"/>
                    <a:gd name="T18" fmla="*/ 0 w 305"/>
                    <a:gd name="T19" fmla="*/ 560 h 584"/>
                    <a:gd name="T20" fmla="*/ 42 w 305"/>
                    <a:gd name="T21" fmla="*/ 584 h 584"/>
                    <a:gd name="T22" fmla="*/ 255 w 305"/>
                    <a:gd name="T23" fmla="*/ 463 h 584"/>
                    <a:gd name="T24" fmla="*/ 304 w 305"/>
                    <a:gd name="T25" fmla="*/ 378 h 584"/>
                    <a:gd name="T26" fmla="*/ 305 w 305"/>
                    <a:gd name="T27" fmla="*/ 93 h 584"/>
                    <a:gd name="T28" fmla="*/ 263 w 305"/>
                    <a:gd name="T29" fmla="*/ 21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5" h="584">
                      <a:moveTo>
                        <a:pt x="263" y="21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49"/>
                        <a:pt x="226" y="49"/>
                        <a:pt x="226" y="49"/>
                      </a:cubicBezTo>
                      <a:cubicBezTo>
                        <a:pt x="248" y="62"/>
                        <a:pt x="262" y="85"/>
                        <a:pt x="262" y="111"/>
                      </a:cubicBezTo>
                      <a:cubicBezTo>
                        <a:pt x="262" y="361"/>
                        <a:pt x="262" y="361"/>
                        <a:pt x="262" y="361"/>
                      </a:cubicBezTo>
                      <a:cubicBezTo>
                        <a:pt x="262" y="392"/>
                        <a:pt x="245" y="420"/>
                        <a:pt x="219" y="435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33" y="541"/>
                        <a:pt x="33" y="541"/>
                        <a:pt x="33" y="541"/>
                      </a:cubicBezTo>
                      <a:cubicBezTo>
                        <a:pt x="1" y="560"/>
                        <a:pt x="1" y="560"/>
                        <a:pt x="1" y="560"/>
                      </a:cubicBezTo>
                      <a:cubicBezTo>
                        <a:pt x="1" y="560"/>
                        <a:pt x="1" y="560"/>
                        <a:pt x="0" y="560"/>
                      </a:cubicBezTo>
                      <a:cubicBezTo>
                        <a:pt x="42" y="584"/>
                        <a:pt x="42" y="584"/>
                        <a:pt x="42" y="584"/>
                      </a:cubicBezTo>
                      <a:cubicBezTo>
                        <a:pt x="255" y="463"/>
                        <a:pt x="255" y="463"/>
                        <a:pt x="255" y="463"/>
                      </a:cubicBezTo>
                      <a:cubicBezTo>
                        <a:pt x="285" y="446"/>
                        <a:pt x="304" y="413"/>
                        <a:pt x="304" y="378"/>
                      </a:cubicBezTo>
                      <a:cubicBezTo>
                        <a:pt x="305" y="93"/>
                        <a:pt x="305" y="93"/>
                        <a:pt x="305" y="93"/>
                      </a:cubicBezTo>
                      <a:cubicBezTo>
                        <a:pt x="305" y="63"/>
                        <a:pt x="289" y="36"/>
                        <a:pt x="263" y="21"/>
                      </a:cubicBezTo>
                      <a:close/>
                    </a:path>
                  </a:pathLst>
                </a:custGeom>
                <a:solidFill>
                  <a:srgbClr val="099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8" name="Freeform 164"/>
                <p:cNvSpPr>
                  <a:spLocks/>
                </p:cNvSpPr>
                <p:nvPr/>
              </p:nvSpPr>
              <p:spPr bwMode="auto">
                <a:xfrm>
                  <a:off x="4811715" y="2936877"/>
                  <a:ext cx="1570039" cy="1917701"/>
                </a:xfrm>
                <a:custGeom>
                  <a:avLst/>
                  <a:gdLst>
                    <a:gd name="T0" fmla="*/ 375 w 417"/>
                    <a:gd name="T1" fmla="*/ 449 h 509"/>
                    <a:gd name="T2" fmla="*/ 302 w 417"/>
                    <a:gd name="T3" fmla="*/ 449 h 509"/>
                    <a:gd name="T4" fmla="*/ 86 w 417"/>
                    <a:gd name="T5" fmla="*/ 324 h 509"/>
                    <a:gd name="T6" fmla="*/ 43 w 417"/>
                    <a:gd name="T7" fmla="*/ 250 h 509"/>
                    <a:gd name="T8" fmla="*/ 43 w 417"/>
                    <a:gd name="T9" fmla="*/ 38 h 509"/>
                    <a:gd name="T10" fmla="*/ 43 w 417"/>
                    <a:gd name="T11" fmla="*/ 38 h 509"/>
                    <a:gd name="T12" fmla="*/ 43 w 417"/>
                    <a:gd name="T13" fmla="*/ 0 h 509"/>
                    <a:gd name="T14" fmla="*/ 43 w 417"/>
                    <a:gd name="T15" fmla="*/ 0 h 509"/>
                    <a:gd name="T16" fmla="*/ 1 w 417"/>
                    <a:gd name="T17" fmla="*/ 25 h 509"/>
                    <a:gd name="T18" fmla="*/ 1 w 417"/>
                    <a:gd name="T19" fmla="*/ 267 h 509"/>
                    <a:gd name="T20" fmla="*/ 49 w 417"/>
                    <a:gd name="T21" fmla="*/ 352 h 509"/>
                    <a:gd name="T22" fmla="*/ 297 w 417"/>
                    <a:gd name="T23" fmla="*/ 495 h 509"/>
                    <a:gd name="T24" fmla="*/ 380 w 417"/>
                    <a:gd name="T25" fmla="*/ 495 h 509"/>
                    <a:gd name="T26" fmla="*/ 417 w 417"/>
                    <a:gd name="T27" fmla="*/ 473 h 509"/>
                    <a:gd name="T28" fmla="*/ 375 w 417"/>
                    <a:gd name="T29" fmla="*/ 449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7" h="509">
                      <a:moveTo>
                        <a:pt x="375" y="449"/>
                      </a:moveTo>
                      <a:cubicBezTo>
                        <a:pt x="352" y="462"/>
                        <a:pt x="325" y="462"/>
                        <a:pt x="302" y="449"/>
                      </a:cubicBezTo>
                      <a:cubicBezTo>
                        <a:pt x="86" y="324"/>
                        <a:pt x="86" y="324"/>
                        <a:pt x="86" y="324"/>
                      </a:cubicBezTo>
                      <a:cubicBezTo>
                        <a:pt x="59" y="309"/>
                        <a:pt x="43" y="280"/>
                        <a:pt x="43" y="2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7"/>
                        <a:pt x="1" y="267"/>
                        <a:pt x="1" y="267"/>
                      </a:cubicBezTo>
                      <a:cubicBezTo>
                        <a:pt x="0" y="302"/>
                        <a:pt x="19" y="334"/>
                        <a:pt x="49" y="352"/>
                      </a:cubicBezTo>
                      <a:cubicBezTo>
                        <a:pt x="297" y="495"/>
                        <a:pt x="297" y="495"/>
                        <a:pt x="297" y="495"/>
                      </a:cubicBezTo>
                      <a:cubicBezTo>
                        <a:pt x="323" y="509"/>
                        <a:pt x="354" y="509"/>
                        <a:pt x="380" y="495"/>
                      </a:cubicBezTo>
                      <a:cubicBezTo>
                        <a:pt x="417" y="473"/>
                        <a:pt x="417" y="473"/>
                        <a:pt x="417" y="473"/>
                      </a:cubicBezTo>
                      <a:cubicBezTo>
                        <a:pt x="375" y="449"/>
                        <a:pt x="375" y="449"/>
                        <a:pt x="375" y="449"/>
                      </a:cubicBezTo>
                      <a:close/>
                    </a:path>
                  </a:pathLst>
                </a:custGeom>
                <a:solidFill>
                  <a:srgbClr val="4FB8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9" name="Freeform 165"/>
                <p:cNvSpPr>
                  <a:spLocks/>
                </p:cNvSpPr>
                <p:nvPr/>
              </p:nvSpPr>
              <p:spPr bwMode="auto">
                <a:xfrm>
                  <a:off x="4816477" y="1992313"/>
                  <a:ext cx="2259012" cy="1035051"/>
                </a:xfrm>
                <a:custGeom>
                  <a:avLst/>
                  <a:gdLst>
                    <a:gd name="T0" fmla="*/ 78 w 600"/>
                    <a:gd name="T1" fmla="*/ 188 h 275"/>
                    <a:gd name="T2" fmla="*/ 295 w 600"/>
                    <a:gd name="T3" fmla="*/ 63 h 275"/>
                    <a:gd name="T4" fmla="*/ 380 w 600"/>
                    <a:gd name="T5" fmla="*/ 63 h 275"/>
                    <a:gd name="T6" fmla="*/ 566 w 600"/>
                    <a:gd name="T7" fmla="*/ 170 h 275"/>
                    <a:gd name="T8" fmla="*/ 566 w 600"/>
                    <a:gd name="T9" fmla="*/ 170 h 275"/>
                    <a:gd name="T10" fmla="*/ 599 w 600"/>
                    <a:gd name="T11" fmla="*/ 189 h 275"/>
                    <a:gd name="T12" fmla="*/ 600 w 600"/>
                    <a:gd name="T13" fmla="*/ 189 h 275"/>
                    <a:gd name="T14" fmla="*/ 600 w 600"/>
                    <a:gd name="T15" fmla="*/ 140 h 275"/>
                    <a:gd name="T16" fmla="*/ 386 w 600"/>
                    <a:gd name="T17" fmla="*/ 18 h 275"/>
                    <a:gd name="T18" fmla="*/ 289 w 600"/>
                    <a:gd name="T19" fmla="*/ 18 h 275"/>
                    <a:gd name="T20" fmla="*/ 41 w 600"/>
                    <a:gd name="T21" fmla="*/ 161 h 275"/>
                    <a:gd name="T22" fmla="*/ 0 w 600"/>
                    <a:gd name="T23" fmla="*/ 232 h 275"/>
                    <a:gd name="T24" fmla="*/ 0 w 600"/>
                    <a:gd name="T25" fmla="*/ 275 h 275"/>
                    <a:gd name="T26" fmla="*/ 42 w 600"/>
                    <a:gd name="T27" fmla="*/ 251 h 275"/>
                    <a:gd name="T28" fmla="*/ 78 w 600"/>
                    <a:gd name="T29" fmla="*/ 188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00" h="275">
                      <a:moveTo>
                        <a:pt x="78" y="188"/>
                      </a:moveTo>
                      <a:cubicBezTo>
                        <a:pt x="295" y="63"/>
                        <a:pt x="295" y="63"/>
                        <a:pt x="295" y="63"/>
                      </a:cubicBezTo>
                      <a:cubicBezTo>
                        <a:pt x="321" y="48"/>
                        <a:pt x="354" y="48"/>
                        <a:pt x="380" y="63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66" y="170"/>
                        <a:pt x="566" y="170"/>
                        <a:pt x="566" y="170"/>
                      </a:cubicBezTo>
                      <a:cubicBezTo>
                        <a:pt x="599" y="189"/>
                        <a:pt x="599" y="189"/>
                        <a:pt x="599" y="189"/>
                      </a:cubicBezTo>
                      <a:cubicBezTo>
                        <a:pt x="599" y="189"/>
                        <a:pt x="599" y="189"/>
                        <a:pt x="600" y="189"/>
                      </a:cubicBezTo>
                      <a:cubicBezTo>
                        <a:pt x="600" y="140"/>
                        <a:pt x="600" y="140"/>
                        <a:pt x="600" y="140"/>
                      </a:cubicBezTo>
                      <a:cubicBezTo>
                        <a:pt x="386" y="18"/>
                        <a:pt x="386" y="18"/>
                        <a:pt x="386" y="18"/>
                      </a:cubicBezTo>
                      <a:cubicBezTo>
                        <a:pt x="356" y="0"/>
                        <a:pt x="319" y="0"/>
                        <a:pt x="289" y="18"/>
                      </a:cubicBezTo>
                      <a:cubicBezTo>
                        <a:pt x="41" y="161"/>
                        <a:pt x="41" y="161"/>
                        <a:pt x="41" y="161"/>
                      </a:cubicBezTo>
                      <a:cubicBezTo>
                        <a:pt x="15" y="176"/>
                        <a:pt x="0" y="203"/>
                        <a:pt x="0" y="232"/>
                      </a:cubicBezTo>
                      <a:cubicBezTo>
                        <a:pt x="0" y="275"/>
                        <a:pt x="0" y="275"/>
                        <a:pt x="0" y="275"/>
                      </a:cubicBezTo>
                      <a:cubicBezTo>
                        <a:pt x="42" y="251"/>
                        <a:pt x="42" y="251"/>
                        <a:pt x="42" y="251"/>
                      </a:cubicBezTo>
                      <a:cubicBezTo>
                        <a:pt x="42" y="225"/>
                        <a:pt x="56" y="201"/>
                        <a:pt x="78" y="188"/>
                      </a:cubicBez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37" name="Группа 336"/>
            <p:cNvGrpSpPr/>
            <p:nvPr/>
          </p:nvGrpSpPr>
          <p:grpSpPr>
            <a:xfrm>
              <a:off x="7223744" y="5294086"/>
              <a:ext cx="534142" cy="386297"/>
              <a:chOff x="5034809" y="6070600"/>
              <a:chExt cx="529581" cy="382998"/>
            </a:xfrm>
            <a:solidFill>
              <a:schemeClr val="bg1"/>
            </a:solidFill>
          </p:grpSpPr>
          <p:sp>
            <p:nvSpPr>
              <p:cNvPr id="338" name="Freeform 411"/>
              <p:cNvSpPr>
                <a:spLocks/>
              </p:cNvSpPr>
              <p:nvPr/>
            </p:nvSpPr>
            <p:spPr bwMode="auto">
              <a:xfrm>
                <a:off x="5034809" y="6186021"/>
                <a:ext cx="133074" cy="10863"/>
              </a:xfrm>
              <a:custGeom>
                <a:avLst/>
                <a:gdLst>
                  <a:gd name="T0" fmla="*/ 429 w 429"/>
                  <a:gd name="T1" fmla="*/ 0 h 33"/>
                  <a:gd name="T2" fmla="*/ 429 w 429"/>
                  <a:gd name="T3" fmla="*/ 33 h 33"/>
                  <a:gd name="T4" fmla="*/ 0 w 429"/>
                  <a:gd name="T5" fmla="*/ 17 h 33"/>
                  <a:gd name="T6" fmla="*/ 429 w 429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33">
                    <a:moveTo>
                      <a:pt x="429" y="0"/>
                    </a:moveTo>
                    <a:lnTo>
                      <a:pt x="429" y="33"/>
                    </a:lnTo>
                    <a:lnTo>
                      <a:pt x="0" y="17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39" name="Freeform 412"/>
              <p:cNvSpPr>
                <a:spLocks/>
              </p:cNvSpPr>
              <p:nvPr/>
            </p:nvSpPr>
            <p:spPr bwMode="auto">
              <a:xfrm>
                <a:off x="5419094" y="6186021"/>
                <a:ext cx="133074" cy="10863"/>
              </a:xfrm>
              <a:custGeom>
                <a:avLst/>
                <a:gdLst>
                  <a:gd name="T0" fmla="*/ 0 w 429"/>
                  <a:gd name="T1" fmla="*/ 33 h 33"/>
                  <a:gd name="T2" fmla="*/ 0 w 429"/>
                  <a:gd name="T3" fmla="*/ 0 h 33"/>
                  <a:gd name="T4" fmla="*/ 429 w 429"/>
                  <a:gd name="T5" fmla="*/ 16 h 33"/>
                  <a:gd name="T6" fmla="*/ 0 w 4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33">
                    <a:moveTo>
                      <a:pt x="0" y="33"/>
                    </a:moveTo>
                    <a:lnTo>
                      <a:pt x="0" y="0"/>
                    </a:lnTo>
                    <a:lnTo>
                      <a:pt x="429" y="16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0" name="Oval 413"/>
              <p:cNvSpPr>
                <a:spLocks noChangeArrowheads="1"/>
              </p:cNvSpPr>
              <p:nvPr/>
            </p:nvSpPr>
            <p:spPr bwMode="auto">
              <a:xfrm>
                <a:off x="5303673" y="6142568"/>
                <a:ext cx="43453" cy="43453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1" name="Oval 414"/>
              <p:cNvSpPr>
                <a:spLocks noChangeArrowheads="1"/>
              </p:cNvSpPr>
              <p:nvPr/>
            </p:nvSpPr>
            <p:spPr bwMode="auto">
              <a:xfrm>
                <a:off x="5249356" y="6217253"/>
                <a:ext cx="51600" cy="52959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2" name="Oval 415"/>
              <p:cNvSpPr>
                <a:spLocks noChangeArrowheads="1"/>
              </p:cNvSpPr>
              <p:nvPr/>
            </p:nvSpPr>
            <p:spPr bwMode="auto">
              <a:xfrm>
                <a:off x="5267009" y="6172442"/>
                <a:ext cx="29874" cy="28516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3" name="Oval 416"/>
              <p:cNvSpPr>
                <a:spLocks noChangeArrowheads="1"/>
              </p:cNvSpPr>
              <p:nvPr/>
            </p:nvSpPr>
            <p:spPr bwMode="auto">
              <a:xfrm>
                <a:off x="5223557" y="6168369"/>
                <a:ext cx="25801" cy="25801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4" name="Oval 417"/>
              <p:cNvSpPr>
                <a:spLocks noChangeArrowheads="1"/>
              </p:cNvSpPr>
              <p:nvPr/>
            </p:nvSpPr>
            <p:spPr bwMode="auto">
              <a:xfrm>
                <a:off x="5262936" y="6133063"/>
                <a:ext cx="24442" cy="25801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5" name="Oval 418"/>
              <p:cNvSpPr>
                <a:spLocks noChangeArrowheads="1"/>
              </p:cNvSpPr>
              <p:nvPr/>
            </p:nvSpPr>
            <p:spPr bwMode="auto">
              <a:xfrm>
                <a:off x="5309104" y="6200963"/>
                <a:ext cx="42095" cy="42095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6" name="Oval 419"/>
              <p:cNvSpPr>
                <a:spLocks noChangeArrowheads="1"/>
              </p:cNvSpPr>
              <p:nvPr/>
            </p:nvSpPr>
            <p:spPr bwMode="auto">
              <a:xfrm>
                <a:off x="5121715" y="6251200"/>
                <a:ext cx="17653" cy="17653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7" name="Oval 420"/>
              <p:cNvSpPr>
                <a:spLocks noChangeArrowheads="1"/>
              </p:cNvSpPr>
              <p:nvPr/>
            </p:nvSpPr>
            <p:spPr bwMode="auto">
              <a:xfrm>
                <a:off x="5097272" y="6281074"/>
                <a:ext cx="21726" cy="21726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8" name="Oval 421"/>
              <p:cNvSpPr>
                <a:spLocks noChangeArrowheads="1"/>
              </p:cNvSpPr>
              <p:nvPr/>
            </p:nvSpPr>
            <p:spPr bwMode="auto">
              <a:xfrm>
                <a:off x="5105420" y="6263422"/>
                <a:ext cx="10863" cy="10863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49" name="Oval 422"/>
              <p:cNvSpPr>
                <a:spLocks noChangeArrowheads="1"/>
              </p:cNvSpPr>
              <p:nvPr/>
            </p:nvSpPr>
            <p:spPr bwMode="auto">
              <a:xfrm>
                <a:off x="5087767" y="6262064"/>
                <a:ext cx="9506" cy="9506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0" name="Oval 423"/>
              <p:cNvSpPr>
                <a:spLocks noChangeArrowheads="1"/>
              </p:cNvSpPr>
              <p:nvPr/>
            </p:nvSpPr>
            <p:spPr bwMode="auto">
              <a:xfrm>
                <a:off x="5102704" y="6247127"/>
                <a:ext cx="10863" cy="10863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1" name="Oval 424"/>
              <p:cNvSpPr>
                <a:spLocks noChangeArrowheads="1"/>
              </p:cNvSpPr>
              <p:nvPr/>
            </p:nvSpPr>
            <p:spPr bwMode="auto">
              <a:xfrm>
                <a:off x="5121715" y="6274285"/>
                <a:ext cx="17653" cy="17653"/>
              </a:xfrm>
              <a:prstGeom prst="ellipse">
                <a:avLst/>
              </a:pr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2" name="Freeform 425"/>
              <p:cNvSpPr>
                <a:spLocks/>
              </p:cNvSpPr>
              <p:nvPr/>
            </p:nvSpPr>
            <p:spPr bwMode="auto">
              <a:xfrm>
                <a:off x="5152946" y="6372054"/>
                <a:ext cx="19011" cy="19011"/>
              </a:xfrm>
              <a:custGeom>
                <a:avLst/>
                <a:gdLst>
                  <a:gd name="T0" fmla="*/ 9 w 63"/>
                  <a:gd name="T1" fmla="*/ 48 h 63"/>
                  <a:gd name="T2" fmla="*/ 14 w 63"/>
                  <a:gd name="T3" fmla="*/ 9 h 63"/>
                  <a:gd name="T4" fmla="*/ 53 w 63"/>
                  <a:gd name="T5" fmla="*/ 14 h 63"/>
                  <a:gd name="T6" fmla="*/ 48 w 63"/>
                  <a:gd name="T7" fmla="*/ 53 h 63"/>
                  <a:gd name="T8" fmla="*/ 9 w 63"/>
                  <a:gd name="T9" fmla="*/ 4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3">
                    <a:moveTo>
                      <a:pt x="9" y="48"/>
                    </a:moveTo>
                    <a:cubicBezTo>
                      <a:pt x="0" y="36"/>
                      <a:pt x="2" y="19"/>
                      <a:pt x="14" y="9"/>
                    </a:cubicBezTo>
                    <a:cubicBezTo>
                      <a:pt x="26" y="0"/>
                      <a:pt x="44" y="2"/>
                      <a:pt x="53" y="14"/>
                    </a:cubicBezTo>
                    <a:cubicBezTo>
                      <a:pt x="63" y="26"/>
                      <a:pt x="60" y="44"/>
                      <a:pt x="48" y="53"/>
                    </a:cubicBezTo>
                    <a:cubicBezTo>
                      <a:pt x="36" y="63"/>
                      <a:pt x="19" y="61"/>
                      <a:pt x="9" y="48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3" name="Freeform 426"/>
              <p:cNvSpPr>
                <a:spLocks/>
              </p:cNvSpPr>
              <p:nvPr/>
            </p:nvSpPr>
            <p:spPr bwMode="auto">
              <a:xfrm>
                <a:off x="5148873" y="6331317"/>
                <a:ext cx="23085" cy="23085"/>
              </a:xfrm>
              <a:custGeom>
                <a:avLst/>
                <a:gdLst>
                  <a:gd name="T0" fmla="*/ 12 w 76"/>
                  <a:gd name="T1" fmla="*/ 59 h 76"/>
                  <a:gd name="T2" fmla="*/ 18 w 76"/>
                  <a:gd name="T3" fmla="*/ 12 h 76"/>
                  <a:gd name="T4" fmla="*/ 65 w 76"/>
                  <a:gd name="T5" fmla="*/ 18 h 76"/>
                  <a:gd name="T6" fmla="*/ 59 w 76"/>
                  <a:gd name="T7" fmla="*/ 65 h 76"/>
                  <a:gd name="T8" fmla="*/ 12 w 76"/>
                  <a:gd name="T9" fmla="*/ 5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12" y="59"/>
                    </a:moveTo>
                    <a:cubicBezTo>
                      <a:pt x="0" y="44"/>
                      <a:pt x="3" y="23"/>
                      <a:pt x="18" y="12"/>
                    </a:cubicBezTo>
                    <a:cubicBezTo>
                      <a:pt x="32" y="0"/>
                      <a:pt x="53" y="3"/>
                      <a:pt x="65" y="18"/>
                    </a:cubicBezTo>
                    <a:cubicBezTo>
                      <a:pt x="76" y="32"/>
                      <a:pt x="73" y="53"/>
                      <a:pt x="59" y="65"/>
                    </a:cubicBezTo>
                    <a:cubicBezTo>
                      <a:pt x="44" y="76"/>
                      <a:pt x="23" y="73"/>
                      <a:pt x="12" y="59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4" name="Freeform 427"/>
              <p:cNvSpPr>
                <a:spLocks/>
              </p:cNvSpPr>
              <p:nvPr/>
            </p:nvSpPr>
            <p:spPr bwMode="auto">
              <a:xfrm>
                <a:off x="5165167" y="6355759"/>
                <a:ext cx="13579" cy="13579"/>
              </a:xfrm>
              <a:custGeom>
                <a:avLst/>
                <a:gdLst>
                  <a:gd name="T0" fmla="*/ 6 w 42"/>
                  <a:gd name="T1" fmla="*/ 32 h 42"/>
                  <a:gd name="T2" fmla="*/ 9 w 42"/>
                  <a:gd name="T3" fmla="*/ 6 h 42"/>
                  <a:gd name="T4" fmla="*/ 36 w 42"/>
                  <a:gd name="T5" fmla="*/ 9 h 42"/>
                  <a:gd name="T6" fmla="*/ 32 w 42"/>
                  <a:gd name="T7" fmla="*/ 35 h 42"/>
                  <a:gd name="T8" fmla="*/ 6 w 42"/>
                  <a:gd name="T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6" y="32"/>
                    </a:moveTo>
                    <a:cubicBezTo>
                      <a:pt x="0" y="24"/>
                      <a:pt x="1" y="12"/>
                      <a:pt x="9" y="6"/>
                    </a:cubicBezTo>
                    <a:cubicBezTo>
                      <a:pt x="18" y="0"/>
                      <a:pt x="29" y="1"/>
                      <a:pt x="36" y="9"/>
                    </a:cubicBezTo>
                    <a:cubicBezTo>
                      <a:pt x="42" y="17"/>
                      <a:pt x="41" y="29"/>
                      <a:pt x="32" y="35"/>
                    </a:cubicBezTo>
                    <a:cubicBezTo>
                      <a:pt x="24" y="42"/>
                      <a:pt x="13" y="40"/>
                      <a:pt x="6" y="32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5" name="Freeform 428"/>
              <p:cNvSpPr>
                <a:spLocks/>
              </p:cNvSpPr>
              <p:nvPr/>
            </p:nvSpPr>
            <p:spPr bwMode="auto">
              <a:xfrm>
                <a:off x="5181462" y="6347612"/>
                <a:ext cx="12222" cy="10863"/>
              </a:xfrm>
              <a:custGeom>
                <a:avLst/>
                <a:gdLst>
                  <a:gd name="T0" fmla="*/ 6 w 37"/>
                  <a:gd name="T1" fmla="*/ 28 h 37"/>
                  <a:gd name="T2" fmla="*/ 9 w 37"/>
                  <a:gd name="T3" fmla="*/ 6 h 37"/>
                  <a:gd name="T4" fmla="*/ 31 w 37"/>
                  <a:gd name="T5" fmla="*/ 9 h 37"/>
                  <a:gd name="T6" fmla="*/ 28 w 37"/>
                  <a:gd name="T7" fmla="*/ 31 h 37"/>
                  <a:gd name="T8" fmla="*/ 6 w 37"/>
                  <a:gd name="T9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6" y="28"/>
                    </a:moveTo>
                    <a:cubicBezTo>
                      <a:pt x="0" y="21"/>
                      <a:pt x="2" y="11"/>
                      <a:pt x="9" y="6"/>
                    </a:cubicBezTo>
                    <a:cubicBezTo>
                      <a:pt x="16" y="0"/>
                      <a:pt x="26" y="2"/>
                      <a:pt x="31" y="9"/>
                    </a:cubicBezTo>
                    <a:cubicBezTo>
                      <a:pt x="37" y="16"/>
                      <a:pt x="36" y="26"/>
                      <a:pt x="28" y="31"/>
                    </a:cubicBezTo>
                    <a:cubicBezTo>
                      <a:pt x="21" y="37"/>
                      <a:pt x="11" y="36"/>
                      <a:pt x="6" y="28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6" name="Freeform 429"/>
              <p:cNvSpPr>
                <a:spLocks/>
              </p:cNvSpPr>
              <p:nvPr/>
            </p:nvSpPr>
            <p:spPr bwMode="auto">
              <a:xfrm>
                <a:off x="5178746" y="6367980"/>
                <a:ext cx="10863" cy="10863"/>
              </a:xfrm>
              <a:custGeom>
                <a:avLst/>
                <a:gdLst>
                  <a:gd name="T0" fmla="*/ 5 w 36"/>
                  <a:gd name="T1" fmla="*/ 28 h 36"/>
                  <a:gd name="T2" fmla="*/ 8 w 36"/>
                  <a:gd name="T3" fmla="*/ 5 h 36"/>
                  <a:gd name="T4" fmla="*/ 31 w 36"/>
                  <a:gd name="T5" fmla="*/ 8 h 36"/>
                  <a:gd name="T6" fmla="*/ 28 w 36"/>
                  <a:gd name="T7" fmla="*/ 31 h 36"/>
                  <a:gd name="T8" fmla="*/ 5 w 36"/>
                  <a:gd name="T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5" y="28"/>
                    </a:moveTo>
                    <a:cubicBezTo>
                      <a:pt x="0" y="21"/>
                      <a:pt x="1" y="11"/>
                      <a:pt x="8" y="5"/>
                    </a:cubicBezTo>
                    <a:cubicBezTo>
                      <a:pt x="15" y="0"/>
                      <a:pt x="25" y="1"/>
                      <a:pt x="31" y="8"/>
                    </a:cubicBezTo>
                    <a:cubicBezTo>
                      <a:pt x="36" y="15"/>
                      <a:pt x="35" y="25"/>
                      <a:pt x="28" y="31"/>
                    </a:cubicBezTo>
                    <a:cubicBezTo>
                      <a:pt x="21" y="36"/>
                      <a:pt x="11" y="35"/>
                      <a:pt x="5" y="28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7" name="Freeform 430"/>
              <p:cNvSpPr>
                <a:spLocks/>
              </p:cNvSpPr>
              <p:nvPr/>
            </p:nvSpPr>
            <p:spPr bwMode="auto">
              <a:xfrm>
                <a:off x="5139367" y="6354401"/>
                <a:ext cx="17653" cy="17653"/>
              </a:xfrm>
              <a:custGeom>
                <a:avLst/>
                <a:gdLst>
                  <a:gd name="T0" fmla="*/ 9 w 60"/>
                  <a:gd name="T1" fmla="*/ 47 h 61"/>
                  <a:gd name="T2" fmla="*/ 13 w 60"/>
                  <a:gd name="T3" fmla="*/ 9 h 61"/>
                  <a:gd name="T4" fmla="*/ 51 w 60"/>
                  <a:gd name="T5" fmla="*/ 14 h 61"/>
                  <a:gd name="T6" fmla="*/ 46 w 60"/>
                  <a:gd name="T7" fmla="*/ 52 h 61"/>
                  <a:gd name="T8" fmla="*/ 9 w 60"/>
                  <a:gd name="T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1">
                    <a:moveTo>
                      <a:pt x="9" y="47"/>
                    </a:moveTo>
                    <a:cubicBezTo>
                      <a:pt x="0" y="35"/>
                      <a:pt x="2" y="19"/>
                      <a:pt x="13" y="9"/>
                    </a:cubicBezTo>
                    <a:cubicBezTo>
                      <a:pt x="25" y="0"/>
                      <a:pt x="42" y="2"/>
                      <a:pt x="51" y="14"/>
                    </a:cubicBezTo>
                    <a:cubicBezTo>
                      <a:pt x="60" y="26"/>
                      <a:pt x="58" y="43"/>
                      <a:pt x="46" y="52"/>
                    </a:cubicBezTo>
                    <a:cubicBezTo>
                      <a:pt x="35" y="61"/>
                      <a:pt x="18" y="59"/>
                      <a:pt x="9" y="47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8" name="Freeform 431"/>
              <p:cNvSpPr>
                <a:spLocks/>
              </p:cNvSpPr>
              <p:nvPr/>
            </p:nvSpPr>
            <p:spPr bwMode="auto">
              <a:xfrm>
                <a:off x="5459831" y="6282433"/>
                <a:ext cx="14937" cy="14937"/>
              </a:xfrm>
              <a:custGeom>
                <a:avLst/>
                <a:gdLst>
                  <a:gd name="T0" fmla="*/ 24 w 50"/>
                  <a:gd name="T1" fmla="*/ 50 h 50"/>
                  <a:gd name="T2" fmla="*/ 0 w 50"/>
                  <a:gd name="T3" fmla="*/ 24 h 50"/>
                  <a:gd name="T4" fmla="*/ 25 w 50"/>
                  <a:gd name="T5" fmla="*/ 1 h 50"/>
                  <a:gd name="T6" fmla="*/ 49 w 50"/>
                  <a:gd name="T7" fmla="*/ 26 h 50"/>
                  <a:gd name="T8" fmla="*/ 24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10" y="49"/>
                      <a:pt x="0" y="38"/>
                      <a:pt x="0" y="24"/>
                    </a:cubicBezTo>
                    <a:cubicBezTo>
                      <a:pt x="0" y="11"/>
                      <a:pt x="12" y="0"/>
                      <a:pt x="25" y="1"/>
                    </a:cubicBezTo>
                    <a:cubicBezTo>
                      <a:pt x="39" y="1"/>
                      <a:pt x="50" y="12"/>
                      <a:pt x="49" y="26"/>
                    </a:cubicBezTo>
                    <a:cubicBezTo>
                      <a:pt x="49" y="39"/>
                      <a:pt x="37" y="50"/>
                      <a:pt x="24" y="50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59" name="Freeform 432"/>
              <p:cNvSpPr>
                <a:spLocks/>
              </p:cNvSpPr>
              <p:nvPr/>
            </p:nvSpPr>
            <p:spPr bwMode="auto">
              <a:xfrm>
                <a:off x="5431316" y="6260706"/>
                <a:ext cx="19011" cy="17653"/>
              </a:xfrm>
              <a:custGeom>
                <a:avLst/>
                <a:gdLst>
                  <a:gd name="T0" fmla="*/ 29 w 60"/>
                  <a:gd name="T1" fmla="*/ 59 h 60"/>
                  <a:gd name="T2" fmla="*/ 1 w 60"/>
                  <a:gd name="T3" fmla="*/ 29 h 60"/>
                  <a:gd name="T4" fmla="*/ 31 w 60"/>
                  <a:gd name="T5" fmla="*/ 0 h 60"/>
                  <a:gd name="T6" fmla="*/ 59 w 60"/>
                  <a:gd name="T7" fmla="*/ 31 h 60"/>
                  <a:gd name="T8" fmla="*/ 29 w 60"/>
                  <a:gd name="T9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29" y="59"/>
                    </a:moveTo>
                    <a:cubicBezTo>
                      <a:pt x="13" y="59"/>
                      <a:pt x="0" y="45"/>
                      <a:pt x="1" y="29"/>
                    </a:cubicBezTo>
                    <a:cubicBezTo>
                      <a:pt x="1" y="13"/>
                      <a:pt x="15" y="0"/>
                      <a:pt x="31" y="0"/>
                    </a:cubicBezTo>
                    <a:cubicBezTo>
                      <a:pt x="47" y="1"/>
                      <a:pt x="60" y="14"/>
                      <a:pt x="59" y="31"/>
                    </a:cubicBezTo>
                    <a:cubicBezTo>
                      <a:pt x="59" y="47"/>
                      <a:pt x="45" y="60"/>
                      <a:pt x="29" y="59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0" name="Freeform 433"/>
              <p:cNvSpPr>
                <a:spLocks/>
              </p:cNvSpPr>
              <p:nvPr/>
            </p:nvSpPr>
            <p:spPr bwMode="auto">
              <a:xfrm>
                <a:off x="5454400" y="6267495"/>
                <a:ext cx="10863" cy="9506"/>
              </a:xfrm>
              <a:custGeom>
                <a:avLst/>
                <a:gdLst>
                  <a:gd name="T0" fmla="*/ 16 w 33"/>
                  <a:gd name="T1" fmla="*/ 33 h 34"/>
                  <a:gd name="T2" fmla="*/ 0 w 33"/>
                  <a:gd name="T3" fmla="*/ 16 h 34"/>
                  <a:gd name="T4" fmla="*/ 17 w 33"/>
                  <a:gd name="T5" fmla="*/ 1 h 34"/>
                  <a:gd name="T6" fmla="*/ 33 w 33"/>
                  <a:gd name="T7" fmla="*/ 17 h 34"/>
                  <a:gd name="T8" fmla="*/ 16 w 33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16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1"/>
                    </a:cubicBezTo>
                    <a:cubicBezTo>
                      <a:pt x="26" y="1"/>
                      <a:pt x="33" y="8"/>
                      <a:pt x="33" y="17"/>
                    </a:cubicBezTo>
                    <a:cubicBezTo>
                      <a:pt x="33" y="27"/>
                      <a:pt x="25" y="34"/>
                      <a:pt x="16" y="33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1" name="Freeform 434"/>
              <p:cNvSpPr>
                <a:spLocks/>
              </p:cNvSpPr>
              <p:nvPr/>
            </p:nvSpPr>
            <p:spPr bwMode="auto">
              <a:xfrm>
                <a:off x="5458474" y="6252559"/>
                <a:ext cx="8147" cy="8147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4 h 29"/>
                  <a:gd name="T4" fmla="*/ 14 w 28"/>
                  <a:gd name="T5" fmla="*/ 0 h 29"/>
                  <a:gd name="T6" fmla="*/ 28 w 28"/>
                  <a:gd name="T7" fmla="*/ 15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ubicBezTo>
                      <a:pt x="28" y="23"/>
                      <a:pt x="21" y="29"/>
                      <a:pt x="14" y="29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2" name="Freeform 435"/>
              <p:cNvSpPr>
                <a:spLocks/>
              </p:cNvSpPr>
              <p:nvPr/>
            </p:nvSpPr>
            <p:spPr bwMode="auto">
              <a:xfrm>
                <a:off x="5469337" y="6266138"/>
                <a:ext cx="9506" cy="8147"/>
              </a:xfrm>
              <a:custGeom>
                <a:avLst/>
                <a:gdLst>
                  <a:gd name="T0" fmla="*/ 14 w 29"/>
                  <a:gd name="T1" fmla="*/ 29 h 29"/>
                  <a:gd name="T2" fmla="*/ 0 w 29"/>
                  <a:gd name="T3" fmla="*/ 14 h 29"/>
                  <a:gd name="T4" fmla="*/ 15 w 29"/>
                  <a:gd name="T5" fmla="*/ 1 h 29"/>
                  <a:gd name="T6" fmla="*/ 28 w 29"/>
                  <a:gd name="T7" fmla="*/ 15 h 29"/>
                  <a:gd name="T8" fmla="*/ 14 w 29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cubicBezTo>
                      <a:pt x="6" y="29"/>
                      <a:pt x="0" y="22"/>
                      <a:pt x="0" y="14"/>
                    </a:cubicBezTo>
                    <a:cubicBezTo>
                      <a:pt x="0" y="7"/>
                      <a:pt x="7" y="0"/>
                      <a:pt x="15" y="1"/>
                    </a:cubicBezTo>
                    <a:cubicBezTo>
                      <a:pt x="22" y="1"/>
                      <a:pt x="29" y="8"/>
                      <a:pt x="28" y="15"/>
                    </a:cubicBezTo>
                    <a:cubicBezTo>
                      <a:pt x="28" y="23"/>
                      <a:pt x="22" y="29"/>
                      <a:pt x="14" y="29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3" name="Freeform 436"/>
              <p:cNvSpPr>
                <a:spLocks/>
              </p:cNvSpPr>
              <p:nvPr/>
            </p:nvSpPr>
            <p:spPr bwMode="auto">
              <a:xfrm>
                <a:off x="5439463" y="6281074"/>
                <a:ext cx="14937" cy="14937"/>
              </a:xfrm>
              <a:custGeom>
                <a:avLst/>
                <a:gdLst>
                  <a:gd name="T0" fmla="*/ 23 w 48"/>
                  <a:gd name="T1" fmla="*/ 48 h 48"/>
                  <a:gd name="T2" fmla="*/ 0 w 48"/>
                  <a:gd name="T3" fmla="*/ 24 h 48"/>
                  <a:gd name="T4" fmla="*/ 25 w 48"/>
                  <a:gd name="T5" fmla="*/ 1 h 48"/>
                  <a:gd name="T6" fmla="*/ 48 w 48"/>
                  <a:gd name="T7" fmla="*/ 25 h 48"/>
                  <a:gd name="T8" fmla="*/ 23 w 4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1" y="11"/>
                      <a:pt x="12" y="0"/>
                      <a:pt x="25" y="1"/>
                    </a:cubicBezTo>
                    <a:cubicBezTo>
                      <a:pt x="38" y="1"/>
                      <a:pt x="48" y="12"/>
                      <a:pt x="48" y="25"/>
                    </a:cubicBezTo>
                    <a:cubicBezTo>
                      <a:pt x="47" y="38"/>
                      <a:pt x="36" y="48"/>
                      <a:pt x="23" y="48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4" name="Freeform 437"/>
              <p:cNvSpPr>
                <a:spLocks/>
              </p:cNvSpPr>
              <p:nvPr/>
            </p:nvSpPr>
            <p:spPr bwMode="auto">
              <a:xfrm>
                <a:off x="5476126" y="6335390"/>
                <a:ext cx="16295" cy="17653"/>
              </a:xfrm>
              <a:custGeom>
                <a:avLst/>
                <a:gdLst>
                  <a:gd name="T0" fmla="*/ 9 w 54"/>
                  <a:gd name="T1" fmla="*/ 11 h 54"/>
                  <a:gd name="T2" fmla="*/ 43 w 54"/>
                  <a:gd name="T3" fmla="*/ 9 h 54"/>
                  <a:gd name="T4" fmla="*/ 45 w 54"/>
                  <a:gd name="T5" fmla="*/ 44 h 54"/>
                  <a:gd name="T6" fmla="*/ 10 w 54"/>
                  <a:gd name="T7" fmla="*/ 45 h 54"/>
                  <a:gd name="T8" fmla="*/ 9 w 54"/>
                  <a:gd name="T9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9" y="11"/>
                    </a:moveTo>
                    <a:cubicBezTo>
                      <a:pt x="18" y="1"/>
                      <a:pt x="33" y="0"/>
                      <a:pt x="43" y="9"/>
                    </a:cubicBezTo>
                    <a:cubicBezTo>
                      <a:pt x="53" y="18"/>
                      <a:pt x="54" y="34"/>
                      <a:pt x="45" y="44"/>
                    </a:cubicBezTo>
                    <a:cubicBezTo>
                      <a:pt x="36" y="54"/>
                      <a:pt x="20" y="54"/>
                      <a:pt x="10" y="45"/>
                    </a:cubicBezTo>
                    <a:cubicBezTo>
                      <a:pt x="0" y="36"/>
                      <a:pt x="0" y="21"/>
                      <a:pt x="9" y="11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5" name="Freeform 438"/>
              <p:cNvSpPr>
                <a:spLocks/>
              </p:cNvSpPr>
              <p:nvPr/>
            </p:nvSpPr>
            <p:spPr bwMode="auto">
              <a:xfrm>
                <a:off x="5507358" y="6327243"/>
                <a:ext cx="20369" cy="20369"/>
              </a:xfrm>
              <a:custGeom>
                <a:avLst/>
                <a:gdLst>
                  <a:gd name="T0" fmla="*/ 11 w 66"/>
                  <a:gd name="T1" fmla="*/ 13 h 66"/>
                  <a:gd name="T2" fmla="*/ 53 w 66"/>
                  <a:gd name="T3" fmla="*/ 11 h 66"/>
                  <a:gd name="T4" fmla="*/ 55 w 66"/>
                  <a:gd name="T5" fmla="*/ 53 h 66"/>
                  <a:gd name="T6" fmla="*/ 13 w 66"/>
                  <a:gd name="T7" fmla="*/ 55 h 66"/>
                  <a:gd name="T8" fmla="*/ 11 w 66"/>
                  <a:gd name="T9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11" y="13"/>
                    </a:moveTo>
                    <a:cubicBezTo>
                      <a:pt x="22" y="1"/>
                      <a:pt x="41" y="0"/>
                      <a:pt x="53" y="11"/>
                    </a:cubicBezTo>
                    <a:cubicBezTo>
                      <a:pt x="65" y="22"/>
                      <a:pt x="66" y="41"/>
                      <a:pt x="55" y="53"/>
                    </a:cubicBezTo>
                    <a:cubicBezTo>
                      <a:pt x="44" y="65"/>
                      <a:pt x="25" y="66"/>
                      <a:pt x="13" y="55"/>
                    </a:cubicBezTo>
                    <a:cubicBezTo>
                      <a:pt x="1" y="44"/>
                      <a:pt x="0" y="25"/>
                      <a:pt x="11" y="13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6" name="Freeform 439"/>
              <p:cNvSpPr>
                <a:spLocks/>
              </p:cNvSpPr>
              <p:nvPr/>
            </p:nvSpPr>
            <p:spPr bwMode="auto">
              <a:xfrm>
                <a:off x="5496495" y="6344896"/>
                <a:ext cx="10863" cy="10863"/>
              </a:xfrm>
              <a:custGeom>
                <a:avLst/>
                <a:gdLst>
                  <a:gd name="T0" fmla="*/ 6 w 37"/>
                  <a:gd name="T1" fmla="*/ 7 h 37"/>
                  <a:gd name="T2" fmla="*/ 30 w 37"/>
                  <a:gd name="T3" fmla="*/ 6 h 37"/>
                  <a:gd name="T4" fmla="*/ 31 w 37"/>
                  <a:gd name="T5" fmla="*/ 29 h 37"/>
                  <a:gd name="T6" fmla="*/ 7 w 37"/>
                  <a:gd name="T7" fmla="*/ 31 h 37"/>
                  <a:gd name="T8" fmla="*/ 6 w 37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6" y="7"/>
                    </a:moveTo>
                    <a:cubicBezTo>
                      <a:pt x="12" y="1"/>
                      <a:pt x="23" y="0"/>
                      <a:pt x="30" y="6"/>
                    </a:cubicBezTo>
                    <a:cubicBezTo>
                      <a:pt x="36" y="12"/>
                      <a:pt x="37" y="23"/>
                      <a:pt x="31" y="29"/>
                    </a:cubicBezTo>
                    <a:cubicBezTo>
                      <a:pt x="25" y="36"/>
                      <a:pt x="14" y="37"/>
                      <a:pt x="7" y="31"/>
                    </a:cubicBezTo>
                    <a:cubicBezTo>
                      <a:pt x="1" y="24"/>
                      <a:pt x="0" y="14"/>
                      <a:pt x="6" y="7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7" name="Freeform 440"/>
              <p:cNvSpPr>
                <a:spLocks/>
              </p:cNvSpPr>
              <p:nvPr/>
            </p:nvSpPr>
            <p:spPr bwMode="auto">
              <a:xfrm>
                <a:off x="5507358" y="6357117"/>
                <a:ext cx="9506" cy="9506"/>
              </a:xfrm>
              <a:custGeom>
                <a:avLst/>
                <a:gdLst>
                  <a:gd name="T0" fmla="*/ 6 w 32"/>
                  <a:gd name="T1" fmla="*/ 6 h 32"/>
                  <a:gd name="T2" fmla="*/ 26 w 32"/>
                  <a:gd name="T3" fmla="*/ 5 h 32"/>
                  <a:gd name="T4" fmla="*/ 27 w 32"/>
                  <a:gd name="T5" fmla="*/ 25 h 32"/>
                  <a:gd name="T6" fmla="*/ 6 w 32"/>
                  <a:gd name="T7" fmla="*/ 26 h 32"/>
                  <a:gd name="T8" fmla="*/ 6 w 32"/>
                  <a:gd name="T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6" y="6"/>
                    </a:moveTo>
                    <a:cubicBezTo>
                      <a:pt x="11" y="1"/>
                      <a:pt x="20" y="0"/>
                      <a:pt x="26" y="5"/>
                    </a:cubicBezTo>
                    <a:cubicBezTo>
                      <a:pt x="31" y="11"/>
                      <a:pt x="32" y="20"/>
                      <a:pt x="27" y="25"/>
                    </a:cubicBezTo>
                    <a:cubicBezTo>
                      <a:pt x="21" y="31"/>
                      <a:pt x="12" y="32"/>
                      <a:pt x="6" y="26"/>
                    </a:cubicBezTo>
                    <a:cubicBezTo>
                      <a:pt x="1" y="21"/>
                      <a:pt x="0" y="12"/>
                      <a:pt x="6" y="6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8" name="Freeform 441"/>
              <p:cNvSpPr>
                <a:spLocks/>
              </p:cNvSpPr>
              <p:nvPr/>
            </p:nvSpPr>
            <p:spPr bwMode="auto">
              <a:xfrm>
                <a:off x="5489705" y="6357117"/>
                <a:ext cx="9506" cy="9506"/>
              </a:xfrm>
              <a:custGeom>
                <a:avLst/>
                <a:gdLst>
                  <a:gd name="T0" fmla="*/ 5 w 31"/>
                  <a:gd name="T1" fmla="*/ 6 h 32"/>
                  <a:gd name="T2" fmla="*/ 25 w 31"/>
                  <a:gd name="T3" fmla="*/ 5 h 32"/>
                  <a:gd name="T4" fmla="*/ 26 w 31"/>
                  <a:gd name="T5" fmla="*/ 25 h 32"/>
                  <a:gd name="T6" fmla="*/ 6 w 31"/>
                  <a:gd name="T7" fmla="*/ 26 h 32"/>
                  <a:gd name="T8" fmla="*/ 5 w 31"/>
                  <a:gd name="T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5" y="6"/>
                    </a:moveTo>
                    <a:cubicBezTo>
                      <a:pt x="10" y="0"/>
                      <a:pt x="19" y="0"/>
                      <a:pt x="25" y="5"/>
                    </a:cubicBezTo>
                    <a:cubicBezTo>
                      <a:pt x="31" y="11"/>
                      <a:pt x="31" y="20"/>
                      <a:pt x="26" y="25"/>
                    </a:cubicBezTo>
                    <a:cubicBezTo>
                      <a:pt x="21" y="31"/>
                      <a:pt x="12" y="32"/>
                      <a:pt x="6" y="26"/>
                    </a:cubicBezTo>
                    <a:cubicBezTo>
                      <a:pt x="0" y="21"/>
                      <a:pt x="0" y="12"/>
                      <a:pt x="5" y="6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69" name="Freeform 442"/>
              <p:cNvSpPr>
                <a:spLocks/>
              </p:cNvSpPr>
              <p:nvPr/>
            </p:nvSpPr>
            <p:spPr bwMode="auto">
              <a:xfrm>
                <a:off x="5489705" y="6321811"/>
                <a:ext cx="16295" cy="16295"/>
              </a:xfrm>
              <a:custGeom>
                <a:avLst/>
                <a:gdLst>
                  <a:gd name="T0" fmla="*/ 9 w 52"/>
                  <a:gd name="T1" fmla="*/ 10 h 52"/>
                  <a:gd name="T2" fmla="*/ 42 w 52"/>
                  <a:gd name="T3" fmla="*/ 8 h 52"/>
                  <a:gd name="T4" fmla="*/ 44 w 52"/>
                  <a:gd name="T5" fmla="*/ 42 h 52"/>
                  <a:gd name="T6" fmla="*/ 10 w 52"/>
                  <a:gd name="T7" fmla="*/ 43 h 52"/>
                  <a:gd name="T8" fmla="*/ 9 w 52"/>
                  <a:gd name="T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9" y="10"/>
                    </a:moveTo>
                    <a:cubicBezTo>
                      <a:pt x="17" y="0"/>
                      <a:pt x="32" y="0"/>
                      <a:pt x="42" y="8"/>
                    </a:cubicBezTo>
                    <a:cubicBezTo>
                      <a:pt x="52" y="17"/>
                      <a:pt x="52" y="32"/>
                      <a:pt x="44" y="42"/>
                    </a:cubicBezTo>
                    <a:cubicBezTo>
                      <a:pt x="35" y="52"/>
                      <a:pt x="20" y="52"/>
                      <a:pt x="10" y="43"/>
                    </a:cubicBezTo>
                    <a:cubicBezTo>
                      <a:pt x="0" y="35"/>
                      <a:pt x="0" y="20"/>
                      <a:pt x="9" y="10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0" name="Freeform 443"/>
              <p:cNvSpPr>
                <a:spLocks/>
              </p:cNvSpPr>
              <p:nvPr/>
            </p:nvSpPr>
            <p:spPr bwMode="auto">
              <a:xfrm>
                <a:off x="5548095" y="6237621"/>
                <a:ext cx="16295" cy="16295"/>
              </a:xfrm>
              <a:custGeom>
                <a:avLst/>
                <a:gdLst>
                  <a:gd name="T0" fmla="*/ 49 w 50"/>
                  <a:gd name="T1" fmla="*/ 25 h 50"/>
                  <a:gd name="T2" fmla="*/ 24 w 50"/>
                  <a:gd name="T3" fmla="*/ 49 h 50"/>
                  <a:gd name="T4" fmla="*/ 0 w 50"/>
                  <a:gd name="T5" fmla="*/ 24 h 50"/>
                  <a:gd name="T6" fmla="*/ 25 w 50"/>
                  <a:gd name="T7" fmla="*/ 0 h 50"/>
                  <a:gd name="T8" fmla="*/ 49 w 50"/>
                  <a:gd name="T9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25"/>
                    </a:moveTo>
                    <a:cubicBezTo>
                      <a:pt x="49" y="39"/>
                      <a:pt x="38" y="50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ubicBezTo>
                      <a:pt x="0" y="11"/>
                      <a:pt x="12" y="0"/>
                      <a:pt x="25" y="0"/>
                    </a:cubicBezTo>
                    <a:cubicBezTo>
                      <a:pt x="39" y="1"/>
                      <a:pt x="50" y="12"/>
                      <a:pt x="49" y="25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1" name="Freeform 444"/>
              <p:cNvSpPr>
                <a:spLocks/>
              </p:cNvSpPr>
              <p:nvPr/>
            </p:nvSpPr>
            <p:spPr bwMode="auto">
              <a:xfrm>
                <a:off x="5526369" y="6263422"/>
                <a:ext cx="19011" cy="17653"/>
              </a:xfrm>
              <a:custGeom>
                <a:avLst/>
                <a:gdLst>
                  <a:gd name="T0" fmla="*/ 59 w 60"/>
                  <a:gd name="T1" fmla="*/ 31 h 60"/>
                  <a:gd name="T2" fmla="*/ 29 w 60"/>
                  <a:gd name="T3" fmla="*/ 59 h 60"/>
                  <a:gd name="T4" fmla="*/ 1 w 60"/>
                  <a:gd name="T5" fmla="*/ 29 h 60"/>
                  <a:gd name="T6" fmla="*/ 31 w 60"/>
                  <a:gd name="T7" fmla="*/ 0 h 60"/>
                  <a:gd name="T8" fmla="*/ 59 w 60"/>
                  <a:gd name="T9" fmla="*/ 3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59" y="31"/>
                    </a:moveTo>
                    <a:cubicBezTo>
                      <a:pt x="59" y="47"/>
                      <a:pt x="45" y="60"/>
                      <a:pt x="29" y="59"/>
                    </a:cubicBezTo>
                    <a:cubicBezTo>
                      <a:pt x="13" y="59"/>
                      <a:pt x="0" y="45"/>
                      <a:pt x="1" y="29"/>
                    </a:cubicBezTo>
                    <a:cubicBezTo>
                      <a:pt x="1" y="13"/>
                      <a:pt x="14" y="0"/>
                      <a:pt x="31" y="0"/>
                    </a:cubicBezTo>
                    <a:cubicBezTo>
                      <a:pt x="47" y="1"/>
                      <a:pt x="60" y="14"/>
                      <a:pt x="59" y="31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2" name="Freeform 445"/>
              <p:cNvSpPr>
                <a:spLocks/>
              </p:cNvSpPr>
              <p:nvPr/>
            </p:nvSpPr>
            <p:spPr bwMode="auto">
              <a:xfrm>
                <a:off x="5533158" y="6247127"/>
                <a:ext cx="10863" cy="10863"/>
              </a:xfrm>
              <a:custGeom>
                <a:avLst/>
                <a:gdLst>
                  <a:gd name="T0" fmla="*/ 33 w 33"/>
                  <a:gd name="T1" fmla="*/ 17 h 33"/>
                  <a:gd name="T2" fmla="*/ 16 w 33"/>
                  <a:gd name="T3" fmla="*/ 33 h 33"/>
                  <a:gd name="T4" fmla="*/ 0 w 33"/>
                  <a:gd name="T5" fmla="*/ 16 h 33"/>
                  <a:gd name="T6" fmla="*/ 17 w 33"/>
                  <a:gd name="T7" fmla="*/ 0 h 33"/>
                  <a:gd name="T8" fmla="*/ 33 w 33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8"/>
                      <a:pt x="33" y="17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3" name="Freeform 446"/>
              <p:cNvSpPr>
                <a:spLocks/>
              </p:cNvSpPr>
              <p:nvPr/>
            </p:nvSpPr>
            <p:spPr bwMode="auto">
              <a:xfrm>
                <a:off x="5519579" y="6245769"/>
                <a:ext cx="8147" cy="9506"/>
              </a:xfrm>
              <a:custGeom>
                <a:avLst/>
                <a:gdLst>
                  <a:gd name="T0" fmla="*/ 28 w 28"/>
                  <a:gd name="T1" fmla="*/ 15 h 29"/>
                  <a:gd name="T2" fmla="*/ 14 w 28"/>
                  <a:gd name="T3" fmla="*/ 28 h 29"/>
                  <a:gd name="T4" fmla="*/ 0 w 28"/>
                  <a:gd name="T5" fmla="*/ 14 h 29"/>
                  <a:gd name="T6" fmla="*/ 14 w 28"/>
                  <a:gd name="T7" fmla="*/ 0 h 29"/>
                  <a:gd name="T8" fmla="*/ 28 w 28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8" y="15"/>
                    </a:moveTo>
                    <a:cubicBezTo>
                      <a:pt x="28" y="22"/>
                      <a:pt x="22" y="29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4" name="Freeform 447"/>
              <p:cNvSpPr>
                <a:spLocks/>
              </p:cNvSpPr>
              <p:nvPr/>
            </p:nvSpPr>
            <p:spPr bwMode="auto">
              <a:xfrm>
                <a:off x="5533158" y="6233548"/>
                <a:ext cx="8147" cy="9506"/>
              </a:xfrm>
              <a:custGeom>
                <a:avLst/>
                <a:gdLst>
                  <a:gd name="T0" fmla="*/ 29 w 29"/>
                  <a:gd name="T1" fmla="*/ 15 h 29"/>
                  <a:gd name="T2" fmla="*/ 14 w 29"/>
                  <a:gd name="T3" fmla="*/ 29 h 29"/>
                  <a:gd name="T4" fmla="*/ 0 w 29"/>
                  <a:gd name="T5" fmla="*/ 15 h 29"/>
                  <a:gd name="T6" fmla="*/ 15 w 29"/>
                  <a:gd name="T7" fmla="*/ 1 h 29"/>
                  <a:gd name="T8" fmla="*/ 29 w 29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8" y="23"/>
                      <a:pt x="22" y="29"/>
                      <a:pt x="14" y="29"/>
                    </a:cubicBezTo>
                    <a:cubicBezTo>
                      <a:pt x="6" y="29"/>
                      <a:pt x="0" y="22"/>
                      <a:pt x="0" y="15"/>
                    </a:cubicBezTo>
                    <a:cubicBezTo>
                      <a:pt x="0" y="7"/>
                      <a:pt x="7" y="0"/>
                      <a:pt x="15" y="1"/>
                    </a:cubicBezTo>
                    <a:cubicBezTo>
                      <a:pt x="22" y="1"/>
                      <a:pt x="29" y="7"/>
                      <a:pt x="29" y="15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5" name="Freeform 448"/>
              <p:cNvSpPr>
                <a:spLocks/>
              </p:cNvSpPr>
              <p:nvPr/>
            </p:nvSpPr>
            <p:spPr bwMode="auto">
              <a:xfrm>
                <a:off x="5548095" y="6257990"/>
                <a:ext cx="14937" cy="14937"/>
              </a:xfrm>
              <a:custGeom>
                <a:avLst/>
                <a:gdLst>
                  <a:gd name="T0" fmla="*/ 48 w 48"/>
                  <a:gd name="T1" fmla="*/ 24 h 48"/>
                  <a:gd name="T2" fmla="*/ 24 w 48"/>
                  <a:gd name="T3" fmla="*/ 47 h 48"/>
                  <a:gd name="T4" fmla="*/ 1 w 48"/>
                  <a:gd name="T5" fmla="*/ 23 h 48"/>
                  <a:gd name="T6" fmla="*/ 25 w 48"/>
                  <a:gd name="T7" fmla="*/ 0 h 48"/>
                  <a:gd name="T8" fmla="*/ 48 w 48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37"/>
                      <a:pt x="37" y="48"/>
                      <a:pt x="24" y="47"/>
                    </a:cubicBezTo>
                    <a:cubicBezTo>
                      <a:pt x="11" y="47"/>
                      <a:pt x="0" y="36"/>
                      <a:pt x="1" y="23"/>
                    </a:cubicBezTo>
                    <a:cubicBezTo>
                      <a:pt x="1" y="10"/>
                      <a:pt x="12" y="0"/>
                      <a:pt x="25" y="0"/>
                    </a:cubicBezTo>
                    <a:cubicBezTo>
                      <a:pt x="38" y="0"/>
                      <a:pt x="48" y="11"/>
                      <a:pt x="48" y="24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6" name="Freeform 449"/>
              <p:cNvSpPr>
                <a:spLocks/>
              </p:cNvSpPr>
              <p:nvPr/>
            </p:nvSpPr>
            <p:spPr bwMode="auto">
              <a:xfrm>
                <a:off x="5271084" y="6415507"/>
                <a:ext cx="17653" cy="17653"/>
              </a:xfrm>
              <a:custGeom>
                <a:avLst/>
                <a:gdLst>
                  <a:gd name="T0" fmla="*/ 46 w 55"/>
                  <a:gd name="T1" fmla="*/ 43 h 55"/>
                  <a:gd name="T2" fmla="*/ 11 w 55"/>
                  <a:gd name="T3" fmla="*/ 46 h 55"/>
                  <a:gd name="T4" fmla="*/ 8 w 55"/>
                  <a:gd name="T5" fmla="*/ 12 h 55"/>
                  <a:gd name="T6" fmla="*/ 43 w 55"/>
                  <a:gd name="T7" fmla="*/ 8 h 55"/>
                  <a:gd name="T8" fmla="*/ 46 w 55"/>
                  <a:gd name="T9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6" y="43"/>
                    </a:moveTo>
                    <a:cubicBezTo>
                      <a:pt x="37" y="53"/>
                      <a:pt x="22" y="55"/>
                      <a:pt x="11" y="46"/>
                    </a:cubicBezTo>
                    <a:cubicBezTo>
                      <a:pt x="1" y="38"/>
                      <a:pt x="0" y="22"/>
                      <a:pt x="8" y="12"/>
                    </a:cubicBezTo>
                    <a:cubicBezTo>
                      <a:pt x="17" y="1"/>
                      <a:pt x="32" y="0"/>
                      <a:pt x="43" y="8"/>
                    </a:cubicBezTo>
                    <a:cubicBezTo>
                      <a:pt x="53" y="17"/>
                      <a:pt x="55" y="33"/>
                      <a:pt x="46" y="43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7" name="Freeform 450"/>
              <p:cNvSpPr>
                <a:spLocks/>
              </p:cNvSpPr>
              <p:nvPr/>
            </p:nvSpPr>
            <p:spPr bwMode="auto">
              <a:xfrm>
                <a:off x="5237136" y="6422296"/>
                <a:ext cx="20369" cy="21726"/>
              </a:xfrm>
              <a:custGeom>
                <a:avLst/>
                <a:gdLst>
                  <a:gd name="T0" fmla="*/ 56 w 66"/>
                  <a:gd name="T1" fmla="*/ 52 h 67"/>
                  <a:gd name="T2" fmla="*/ 15 w 66"/>
                  <a:gd name="T3" fmla="*/ 56 h 67"/>
                  <a:gd name="T4" fmla="*/ 11 w 66"/>
                  <a:gd name="T5" fmla="*/ 15 h 67"/>
                  <a:gd name="T6" fmla="*/ 52 w 66"/>
                  <a:gd name="T7" fmla="*/ 11 h 67"/>
                  <a:gd name="T8" fmla="*/ 56 w 66"/>
                  <a:gd name="T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56" y="52"/>
                    </a:moveTo>
                    <a:cubicBezTo>
                      <a:pt x="46" y="65"/>
                      <a:pt x="27" y="67"/>
                      <a:pt x="15" y="56"/>
                    </a:cubicBezTo>
                    <a:cubicBezTo>
                      <a:pt x="2" y="46"/>
                      <a:pt x="0" y="27"/>
                      <a:pt x="11" y="15"/>
                    </a:cubicBezTo>
                    <a:cubicBezTo>
                      <a:pt x="21" y="2"/>
                      <a:pt x="40" y="0"/>
                      <a:pt x="52" y="11"/>
                    </a:cubicBezTo>
                    <a:cubicBezTo>
                      <a:pt x="65" y="21"/>
                      <a:pt x="66" y="40"/>
                      <a:pt x="56" y="52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8" name="Freeform 451"/>
              <p:cNvSpPr>
                <a:spLocks/>
              </p:cNvSpPr>
              <p:nvPr/>
            </p:nvSpPr>
            <p:spPr bwMode="auto">
              <a:xfrm>
                <a:off x="5256146" y="6414148"/>
                <a:ext cx="10863" cy="10863"/>
              </a:xfrm>
              <a:custGeom>
                <a:avLst/>
                <a:gdLst>
                  <a:gd name="T0" fmla="*/ 31 w 37"/>
                  <a:gd name="T1" fmla="*/ 29 h 37"/>
                  <a:gd name="T2" fmla="*/ 8 w 37"/>
                  <a:gd name="T3" fmla="*/ 32 h 37"/>
                  <a:gd name="T4" fmla="*/ 6 w 37"/>
                  <a:gd name="T5" fmla="*/ 8 h 37"/>
                  <a:gd name="T6" fmla="*/ 29 w 37"/>
                  <a:gd name="T7" fmla="*/ 6 h 37"/>
                  <a:gd name="T8" fmla="*/ 31 w 37"/>
                  <a:gd name="T9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31" y="29"/>
                    </a:moveTo>
                    <a:cubicBezTo>
                      <a:pt x="26" y="36"/>
                      <a:pt x="15" y="37"/>
                      <a:pt x="8" y="32"/>
                    </a:cubicBezTo>
                    <a:cubicBezTo>
                      <a:pt x="1" y="26"/>
                      <a:pt x="0" y="15"/>
                      <a:pt x="6" y="8"/>
                    </a:cubicBezTo>
                    <a:cubicBezTo>
                      <a:pt x="12" y="1"/>
                      <a:pt x="22" y="0"/>
                      <a:pt x="29" y="6"/>
                    </a:cubicBezTo>
                    <a:cubicBezTo>
                      <a:pt x="36" y="12"/>
                      <a:pt x="37" y="22"/>
                      <a:pt x="31" y="29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79" name="Freeform 452"/>
              <p:cNvSpPr>
                <a:spLocks/>
              </p:cNvSpPr>
              <p:nvPr/>
            </p:nvSpPr>
            <p:spPr bwMode="auto">
              <a:xfrm>
                <a:off x="5245283" y="6403285"/>
                <a:ext cx="10863" cy="9506"/>
              </a:xfrm>
              <a:custGeom>
                <a:avLst/>
                <a:gdLst>
                  <a:gd name="T0" fmla="*/ 27 w 32"/>
                  <a:gd name="T1" fmla="*/ 25 h 32"/>
                  <a:gd name="T2" fmla="*/ 7 w 32"/>
                  <a:gd name="T3" fmla="*/ 27 h 32"/>
                  <a:gd name="T4" fmla="*/ 5 w 32"/>
                  <a:gd name="T5" fmla="*/ 7 h 32"/>
                  <a:gd name="T6" fmla="*/ 25 w 32"/>
                  <a:gd name="T7" fmla="*/ 5 h 32"/>
                  <a:gd name="T8" fmla="*/ 27 w 32"/>
                  <a:gd name="T9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27" y="25"/>
                    </a:moveTo>
                    <a:cubicBezTo>
                      <a:pt x="22" y="31"/>
                      <a:pt x="13" y="32"/>
                      <a:pt x="7" y="27"/>
                    </a:cubicBezTo>
                    <a:cubicBezTo>
                      <a:pt x="1" y="22"/>
                      <a:pt x="0" y="13"/>
                      <a:pt x="5" y="7"/>
                    </a:cubicBezTo>
                    <a:cubicBezTo>
                      <a:pt x="10" y="1"/>
                      <a:pt x="19" y="0"/>
                      <a:pt x="25" y="5"/>
                    </a:cubicBezTo>
                    <a:cubicBezTo>
                      <a:pt x="31" y="10"/>
                      <a:pt x="32" y="19"/>
                      <a:pt x="27" y="25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80" name="Freeform 453"/>
              <p:cNvSpPr>
                <a:spLocks/>
              </p:cNvSpPr>
              <p:nvPr/>
            </p:nvSpPr>
            <p:spPr bwMode="auto">
              <a:xfrm>
                <a:off x="5264294" y="6401928"/>
                <a:ext cx="9506" cy="9506"/>
              </a:xfrm>
              <a:custGeom>
                <a:avLst/>
                <a:gdLst>
                  <a:gd name="T0" fmla="*/ 27 w 32"/>
                  <a:gd name="T1" fmla="*/ 25 h 32"/>
                  <a:gd name="T2" fmla="*/ 7 w 32"/>
                  <a:gd name="T3" fmla="*/ 27 h 32"/>
                  <a:gd name="T4" fmla="*/ 5 w 32"/>
                  <a:gd name="T5" fmla="*/ 7 h 32"/>
                  <a:gd name="T6" fmla="*/ 25 w 32"/>
                  <a:gd name="T7" fmla="*/ 5 h 32"/>
                  <a:gd name="T8" fmla="*/ 27 w 32"/>
                  <a:gd name="T9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27" y="25"/>
                    </a:moveTo>
                    <a:cubicBezTo>
                      <a:pt x="22" y="31"/>
                      <a:pt x="13" y="32"/>
                      <a:pt x="7" y="27"/>
                    </a:cubicBezTo>
                    <a:cubicBezTo>
                      <a:pt x="1" y="22"/>
                      <a:pt x="0" y="13"/>
                      <a:pt x="5" y="7"/>
                    </a:cubicBezTo>
                    <a:cubicBezTo>
                      <a:pt x="10" y="1"/>
                      <a:pt x="19" y="0"/>
                      <a:pt x="25" y="5"/>
                    </a:cubicBezTo>
                    <a:cubicBezTo>
                      <a:pt x="31" y="10"/>
                      <a:pt x="32" y="19"/>
                      <a:pt x="27" y="25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81" name="Freeform 454"/>
              <p:cNvSpPr>
                <a:spLocks/>
              </p:cNvSpPr>
              <p:nvPr/>
            </p:nvSpPr>
            <p:spPr bwMode="auto">
              <a:xfrm>
                <a:off x="5258862" y="6431802"/>
                <a:ext cx="16295" cy="16295"/>
              </a:xfrm>
              <a:custGeom>
                <a:avLst/>
                <a:gdLst>
                  <a:gd name="T0" fmla="*/ 45 w 53"/>
                  <a:gd name="T1" fmla="*/ 42 h 53"/>
                  <a:gd name="T2" fmla="*/ 11 w 53"/>
                  <a:gd name="T3" fmla="*/ 45 h 53"/>
                  <a:gd name="T4" fmla="*/ 8 w 53"/>
                  <a:gd name="T5" fmla="*/ 12 h 53"/>
                  <a:gd name="T6" fmla="*/ 41 w 53"/>
                  <a:gd name="T7" fmla="*/ 8 h 53"/>
                  <a:gd name="T8" fmla="*/ 45 w 53"/>
                  <a:gd name="T9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45" y="42"/>
                    </a:moveTo>
                    <a:cubicBezTo>
                      <a:pt x="36" y="52"/>
                      <a:pt x="21" y="53"/>
                      <a:pt x="11" y="45"/>
                    </a:cubicBezTo>
                    <a:cubicBezTo>
                      <a:pt x="1" y="37"/>
                      <a:pt x="0" y="22"/>
                      <a:pt x="8" y="12"/>
                    </a:cubicBezTo>
                    <a:cubicBezTo>
                      <a:pt x="16" y="1"/>
                      <a:pt x="31" y="0"/>
                      <a:pt x="41" y="8"/>
                    </a:cubicBezTo>
                    <a:cubicBezTo>
                      <a:pt x="51" y="17"/>
                      <a:pt x="53" y="32"/>
                      <a:pt x="45" y="42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82" name="Freeform 455"/>
              <p:cNvSpPr>
                <a:spLocks/>
              </p:cNvSpPr>
              <p:nvPr/>
            </p:nvSpPr>
            <p:spPr bwMode="auto">
              <a:xfrm rot="20744887">
                <a:off x="5371005" y="6300489"/>
                <a:ext cx="126287" cy="153109"/>
              </a:xfrm>
              <a:custGeom>
                <a:avLst/>
                <a:gdLst>
                  <a:gd name="T0" fmla="*/ 479 w 498"/>
                  <a:gd name="T1" fmla="*/ 441 h 603"/>
                  <a:gd name="T2" fmla="*/ 430 w 498"/>
                  <a:gd name="T3" fmla="*/ 549 h 603"/>
                  <a:gd name="T4" fmla="*/ 387 w 498"/>
                  <a:gd name="T5" fmla="*/ 575 h 603"/>
                  <a:gd name="T6" fmla="*/ 269 w 498"/>
                  <a:gd name="T7" fmla="*/ 569 h 603"/>
                  <a:gd name="T8" fmla="*/ 20 w 498"/>
                  <a:gd name="T9" fmla="*/ 163 h 603"/>
                  <a:gd name="T10" fmla="*/ 68 w 498"/>
                  <a:gd name="T11" fmla="*/ 55 h 603"/>
                  <a:gd name="T12" fmla="*/ 111 w 498"/>
                  <a:gd name="T13" fmla="*/ 29 h 603"/>
                  <a:gd name="T14" fmla="*/ 229 w 498"/>
                  <a:gd name="T15" fmla="*/ 34 h 603"/>
                  <a:gd name="T16" fmla="*/ 479 w 498"/>
                  <a:gd name="T17" fmla="*/ 44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8" h="603">
                    <a:moveTo>
                      <a:pt x="479" y="441"/>
                    </a:moveTo>
                    <a:cubicBezTo>
                      <a:pt x="498" y="472"/>
                      <a:pt x="476" y="520"/>
                      <a:pt x="430" y="549"/>
                    </a:cubicBezTo>
                    <a:lnTo>
                      <a:pt x="387" y="575"/>
                    </a:lnTo>
                    <a:cubicBezTo>
                      <a:pt x="341" y="603"/>
                      <a:pt x="288" y="601"/>
                      <a:pt x="269" y="569"/>
                    </a:cubicBezTo>
                    <a:lnTo>
                      <a:pt x="20" y="163"/>
                    </a:lnTo>
                    <a:cubicBezTo>
                      <a:pt x="0" y="131"/>
                      <a:pt x="22" y="83"/>
                      <a:pt x="68" y="55"/>
                    </a:cubicBezTo>
                    <a:lnTo>
                      <a:pt x="111" y="29"/>
                    </a:lnTo>
                    <a:cubicBezTo>
                      <a:pt x="157" y="0"/>
                      <a:pt x="210" y="3"/>
                      <a:pt x="229" y="34"/>
                    </a:cubicBezTo>
                    <a:lnTo>
                      <a:pt x="479" y="441"/>
                    </a:ln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83" name="Freeform 456"/>
              <p:cNvSpPr>
                <a:spLocks/>
              </p:cNvSpPr>
              <p:nvPr/>
            </p:nvSpPr>
            <p:spPr bwMode="auto">
              <a:xfrm rot="20744887">
                <a:off x="5342401" y="6270392"/>
                <a:ext cx="82832" cy="101843"/>
              </a:xfrm>
              <a:custGeom>
                <a:avLst/>
                <a:gdLst>
                  <a:gd name="T0" fmla="*/ 258 w 269"/>
                  <a:gd name="T1" fmla="*/ 246 h 333"/>
                  <a:gd name="T2" fmla="*/ 234 w 269"/>
                  <a:gd name="T3" fmla="*/ 304 h 333"/>
                  <a:gd name="T4" fmla="*/ 212 w 269"/>
                  <a:gd name="T5" fmla="*/ 318 h 333"/>
                  <a:gd name="T6" fmla="*/ 149 w 269"/>
                  <a:gd name="T7" fmla="*/ 313 h 333"/>
                  <a:gd name="T8" fmla="*/ 10 w 269"/>
                  <a:gd name="T9" fmla="*/ 86 h 333"/>
                  <a:gd name="T10" fmla="*/ 34 w 269"/>
                  <a:gd name="T11" fmla="*/ 28 h 333"/>
                  <a:gd name="T12" fmla="*/ 56 w 269"/>
                  <a:gd name="T13" fmla="*/ 14 h 333"/>
                  <a:gd name="T14" fmla="*/ 119 w 269"/>
                  <a:gd name="T15" fmla="*/ 19 h 333"/>
                  <a:gd name="T16" fmla="*/ 258 w 269"/>
                  <a:gd name="T17" fmla="*/ 246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333">
                    <a:moveTo>
                      <a:pt x="258" y="246"/>
                    </a:moveTo>
                    <a:cubicBezTo>
                      <a:pt x="269" y="264"/>
                      <a:pt x="258" y="290"/>
                      <a:pt x="234" y="304"/>
                    </a:cubicBezTo>
                    <a:lnTo>
                      <a:pt x="212" y="318"/>
                    </a:lnTo>
                    <a:cubicBezTo>
                      <a:pt x="188" y="333"/>
                      <a:pt x="160" y="330"/>
                      <a:pt x="149" y="313"/>
                    </a:cubicBezTo>
                    <a:lnTo>
                      <a:pt x="10" y="86"/>
                    </a:lnTo>
                    <a:cubicBezTo>
                      <a:pt x="0" y="69"/>
                      <a:pt x="10" y="43"/>
                      <a:pt x="34" y="28"/>
                    </a:cubicBezTo>
                    <a:lnTo>
                      <a:pt x="56" y="14"/>
                    </a:lnTo>
                    <a:cubicBezTo>
                      <a:pt x="80" y="0"/>
                      <a:pt x="108" y="2"/>
                      <a:pt x="119" y="19"/>
                    </a:cubicBezTo>
                    <a:lnTo>
                      <a:pt x="258" y="246"/>
                    </a:ln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  <p:sp>
            <p:nvSpPr>
              <p:cNvPr id="384" name="Freeform 457"/>
              <p:cNvSpPr>
                <a:spLocks noEditPoints="1"/>
              </p:cNvSpPr>
              <p:nvPr/>
            </p:nvSpPr>
            <p:spPr bwMode="auto">
              <a:xfrm>
                <a:off x="5147514" y="6070600"/>
                <a:ext cx="272938" cy="258001"/>
              </a:xfrm>
              <a:custGeom>
                <a:avLst/>
                <a:gdLst>
                  <a:gd name="T0" fmla="*/ 379 w 883"/>
                  <a:gd name="T1" fmla="*/ 816 h 837"/>
                  <a:gd name="T2" fmla="*/ 117 w 883"/>
                  <a:gd name="T3" fmla="*/ 631 h 837"/>
                  <a:gd name="T4" fmla="*/ 251 w 883"/>
                  <a:gd name="T5" fmla="*/ 73 h 837"/>
                  <a:gd name="T6" fmla="*/ 547 w 883"/>
                  <a:gd name="T7" fmla="*/ 21 h 837"/>
                  <a:gd name="T8" fmla="*/ 809 w 883"/>
                  <a:gd name="T9" fmla="*/ 206 h 837"/>
                  <a:gd name="T10" fmla="*/ 858 w 883"/>
                  <a:gd name="T11" fmla="*/ 513 h 837"/>
                  <a:gd name="T12" fmla="*/ 675 w 883"/>
                  <a:gd name="T13" fmla="*/ 765 h 837"/>
                  <a:gd name="T14" fmla="*/ 379 w 883"/>
                  <a:gd name="T15" fmla="*/ 816 h 837"/>
                  <a:gd name="T16" fmla="*/ 524 w 883"/>
                  <a:gd name="T17" fmla="*/ 130 h 837"/>
                  <a:gd name="T18" fmla="*/ 524 w 883"/>
                  <a:gd name="T19" fmla="*/ 130 h 837"/>
                  <a:gd name="T20" fmla="*/ 309 w 883"/>
                  <a:gd name="T21" fmla="*/ 168 h 837"/>
                  <a:gd name="T22" fmla="*/ 212 w 883"/>
                  <a:gd name="T23" fmla="*/ 573 h 837"/>
                  <a:gd name="T24" fmla="*/ 402 w 883"/>
                  <a:gd name="T25" fmla="*/ 707 h 837"/>
                  <a:gd name="T26" fmla="*/ 617 w 883"/>
                  <a:gd name="T27" fmla="*/ 670 h 837"/>
                  <a:gd name="T28" fmla="*/ 750 w 883"/>
                  <a:gd name="T29" fmla="*/ 487 h 837"/>
                  <a:gd name="T30" fmla="*/ 714 w 883"/>
                  <a:gd name="T31" fmla="*/ 265 h 837"/>
                  <a:gd name="T32" fmla="*/ 524 w 883"/>
                  <a:gd name="T33" fmla="*/ 13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3" h="837">
                    <a:moveTo>
                      <a:pt x="379" y="816"/>
                    </a:moveTo>
                    <a:cubicBezTo>
                      <a:pt x="269" y="792"/>
                      <a:pt x="176" y="727"/>
                      <a:pt x="117" y="631"/>
                    </a:cubicBezTo>
                    <a:cubicBezTo>
                      <a:pt x="0" y="440"/>
                      <a:pt x="60" y="190"/>
                      <a:pt x="251" y="73"/>
                    </a:cubicBezTo>
                    <a:cubicBezTo>
                      <a:pt x="340" y="18"/>
                      <a:pt x="445" y="0"/>
                      <a:pt x="547" y="21"/>
                    </a:cubicBezTo>
                    <a:cubicBezTo>
                      <a:pt x="658" y="45"/>
                      <a:pt x="750" y="110"/>
                      <a:pt x="809" y="206"/>
                    </a:cubicBezTo>
                    <a:cubicBezTo>
                      <a:pt x="866" y="299"/>
                      <a:pt x="883" y="408"/>
                      <a:pt x="858" y="513"/>
                    </a:cubicBezTo>
                    <a:cubicBezTo>
                      <a:pt x="833" y="619"/>
                      <a:pt x="768" y="708"/>
                      <a:pt x="675" y="765"/>
                    </a:cubicBezTo>
                    <a:cubicBezTo>
                      <a:pt x="586" y="819"/>
                      <a:pt x="481" y="837"/>
                      <a:pt x="379" y="816"/>
                    </a:cubicBezTo>
                    <a:close/>
                    <a:moveTo>
                      <a:pt x="524" y="130"/>
                    </a:moveTo>
                    <a:lnTo>
                      <a:pt x="524" y="130"/>
                    </a:lnTo>
                    <a:cubicBezTo>
                      <a:pt x="450" y="115"/>
                      <a:pt x="374" y="128"/>
                      <a:pt x="309" y="168"/>
                    </a:cubicBezTo>
                    <a:cubicBezTo>
                      <a:pt x="171" y="252"/>
                      <a:pt x="127" y="434"/>
                      <a:pt x="212" y="573"/>
                    </a:cubicBezTo>
                    <a:cubicBezTo>
                      <a:pt x="255" y="642"/>
                      <a:pt x="322" y="690"/>
                      <a:pt x="402" y="707"/>
                    </a:cubicBezTo>
                    <a:cubicBezTo>
                      <a:pt x="476" y="723"/>
                      <a:pt x="553" y="709"/>
                      <a:pt x="617" y="670"/>
                    </a:cubicBezTo>
                    <a:cubicBezTo>
                      <a:pt x="684" y="629"/>
                      <a:pt x="731" y="564"/>
                      <a:pt x="750" y="487"/>
                    </a:cubicBezTo>
                    <a:cubicBezTo>
                      <a:pt x="768" y="411"/>
                      <a:pt x="755" y="332"/>
                      <a:pt x="714" y="265"/>
                    </a:cubicBezTo>
                    <a:cubicBezTo>
                      <a:pt x="672" y="195"/>
                      <a:pt x="604" y="147"/>
                      <a:pt x="524" y="130"/>
                    </a:cubicBezTo>
                    <a:close/>
                  </a:path>
                </a:pathLst>
              </a:custGeom>
              <a:grpFill/>
              <a:ln w="63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350"/>
                  </a:lnSpc>
                </a:pPr>
                <a:endParaRPr lang="ru-RU" sz="2800"/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79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81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2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35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3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236" name="Группа 235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237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244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247" name="Прямая соединительная линия 246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Прямая соединительная линия 247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242" name="Прямая соединительная линия 24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единительная линия 24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240" name="Прямая соединительная линия 23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Прямая соединительная линия 240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9221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0000" y="144000"/>
            <a:ext cx="909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Взаимодействие общественных инспекторов в области охраны окружающей среды с государственными инспекторами Управления</a:t>
            </a:r>
            <a:endParaRPr lang="ru-RU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0779" y="1091248"/>
            <a:ext cx="916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Общественным инспекторам для реализации своих функций предоставлены бланки актов осмотра установленного образца и образцы фото таблиц. 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Материалы общественными инспекторами направляются следующими способами: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295" y="2403997"/>
            <a:ext cx="2013774" cy="1138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4675" y="2865536"/>
            <a:ext cx="6633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Электронная почта</a:t>
            </a:r>
          </a:p>
          <a:p>
            <a:pPr algn="ctr"/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294" y="3619052"/>
            <a:ext cx="2013775" cy="1127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2400" y="3952177"/>
            <a:ext cx="6633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Системы мгновенного обмена сообщениями</a:t>
            </a:r>
          </a:p>
          <a:p>
            <a:pPr algn="ctr"/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294" y="4746766"/>
            <a:ext cx="2013775" cy="1893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2400" y="5235486"/>
            <a:ext cx="6633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бумажном носителе</a:t>
            </a:r>
          </a:p>
          <a:p>
            <a:pPr algn="ctr"/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22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4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6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4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177" name="Группа 176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178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85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188" name="Прямая соединительная линия 18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18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83" name="Прямая соединительная линия 18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81" name="Прямая соединительная линия 18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2624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/>
          <p:cNvSpPr txBox="1"/>
          <p:nvPr/>
        </p:nvSpPr>
        <p:spPr>
          <a:xfrm>
            <a:off x="2700000" y="144000"/>
            <a:ext cx="958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Материалы общественных инспекторов в области охраны окружающей среды </a:t>
            </a:r>
          </a:p>
          <a:p>
            <a:r>
              <a:rPr lang="ru-RU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направленные в Управление</a:t>
            </a:r>
            <a:endParaRPr lang="ru-RU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pic>
        <p:nvPicPr>
          <p:cNvPr id="332" name="Рисунок 331"/>
          <p:cNvPicPr>
            <a:picLocks noChangeAspect="1"/>
          </p:cNvPicPr>
          <p:nvPr/>
        </p:nvPicPr>
        <p:blipFill rotWithShape="1">
          <a:blip r:embed="rId2" cstate="print"/>
          <a:srcRect l="17804" t="30956" r="3282" b="25757"/>
          <a:stretch/>
        </p:blipFill>
        <p:spPr>
          <a:xfrm>
            <a:off x="6300000" y="1800000"/>
            <a:ext cx="5742364" cy="1968660"/>
          </a:xfrm>
          <a:prstGeom prst="rect">
            <a:avLst/>
          </a:prstGeom>
        </p:spPr>
      </p:pic>
      <p:pic>
        <p:nvPicPr>
          <p:cNvPr id="335" name="Рисунок 3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3" b="5089"/>
          <a:stretch/>
        </p:blipFill>
        <p:spPr>
          <a:xfrm>
            <a:off x="360000" y="1800000"/>
            <a:ext cx="2613683" cy="4817917"/>
          </a:xfrm>
          <a:prstGeom prst="rect">
            <a:avLst/>
          </a:prstGeom>
        </p:spPr>
      </p:pic>
      <p:pic>
        <p:nvPicPr>
          <p:cNvPr id="336" name="Рисунок 3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44" b="5600"/>
          <a:stretch/>
        </p:blipFill>
        <p:spPr>
          <a:xfrm>
            <a:off x="3132000" y="1800000"/>
            <a:ext cx="2633362" cy="47958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l="18223" t="27855" r="31072" b="40692"/>
          <a:stretch/>
        </p:blipFill>
        <p:spPr>
          <a:xfrm>
            <a:off x="6300000" y="4140000"/>
            <a:ext cx="5564249" cy="215722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15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8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5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169" name="Группа 168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170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77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75" name="Прямая соединительная линия 174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73" name="Прямая соединительная линия 17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4147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0000" y="288000"/>
            <a:ext cx="94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Выявленные нарушения, повлекшие за собой возбуждение административных дел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407" y="1188000"/>
            <a:ext cx="4497916" cy="34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418" y="4774087"/>
            <a:ext cx="11661730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52"/>
              </a:lnSpc>
            </a:pPr>
            <a:r>
              <a:rPr lang="ru-RU" sz="1600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2019 году общественным инспектором </a:t>
            </a:r>
            <a:r>
              <a:rPr lang="ru-RU" sz="1600" b="1" spc="-34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Подвинцевым</a:t>
            </a:r>
            <a:r>
              <a:rPr lang="ru-RU" sz="1600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Дмитрием Николаевичем зафиксировано загрязнения водного объекта реки Кама, </a:t>
            </a:r>
            <a:r>
              <a:rPr lang="ru-RU" sz="1600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основании полученной информации государственным инспектором Управления и сотрудниками лаборатории ЦЛАТИ были отобраны пробы воды. Произведен расчет вреда причинённого водному объекту на сумму 2 833 551,76 руб. Юридическое лицо (ООО «</a:t>
            </a:r>
            <a:r>
              <a:rPr lang="ru-RU" sz="1600" spc="-34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Стоксервис</a:t>
            </a:r>
            <a:r>
              <a:rPr lang="ru-RU" sz="1600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») привлечено к административной ответственности постановлением о назначении административного наказания по ч. 4 ст. 8.13 КоАП РФ, назначено наказание в виде административного штрафа в размере 150 000 руб. </a:t>
            </a:r>
          </a:p>
          <a:p>
            <a:pPr>
              <a:lnSpc>
                <a:spcPts val="1452"/>
              </a:lnSpc>
            </a:pPr>
            <a:endParaRPr lang="ru-RU" sz="1600" spc="-34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52"/>
              </a:lnSpc>
            </a:pPr>
            <a:r>
              <a:rPr lang="ru-RU" sz="1600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октябре 2020 года </a:t>
            </a:r>
            <a:r>
              <a:rPr lang="ru-RU" sz="1600" b="1" spc="-34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Подвинцевым</a:t>
            </a:r>
            <a:r>
              <a:rPr lang="ru-RU" sz="1600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Д.Н. установлено аналогичное правонарушение, </a:t>
            </a:r>
            <a:r>
              <a:rPr lang="ru-RU" sz="1600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государственными инспекторами Управления проведена рейдовая проверка, сотрудниками лаборатории ЦЛАТИ отобраны пробы воды, материалы направлены в отношении ООО «</a:t>
            </a:r>
            <a:r>
              <a:rPr lang="ru-RU" sz="1600" spc="-34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Стоксервис</a:t>
            </a:r>
            <a:r>
              <a:rPr lang="ru-RU" sz="1600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 в орган прокуратуры для согласования внеплановой проверки. Также в отношении юридического лица составлен протокол по ст. 7.6 КоАП РФ и </a:t>
            </a:r>
          </a:p>
          <a:p>
            <a:pPr>
              <a:lnSpc>
                <a:spcPts val="1452"/>
              </a:lnSpc>
            </a:pPr>
            <a:r>
              <a:rPr lang="ru-RU" sz="1600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направлен в районный суд для рассмотрения вопроса о приостановлении деятельности.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8463" y="1188000"/>
            <a:ext cx="4560001" cy="3420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14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6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1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6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173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80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1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78" name="Прямая соединительная линия 177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76" name="Прямая соединительная линия 17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41843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ОТДЕЛ ЭКОЛОГИЧЕСКОГО НАДЗОРА\Биянова О.В\фото\промаква\IMG_20200717_0904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9832" y="1085636"/>
            <a:ext cx="3554716" cy="2732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5851" y="1787147"/>
            <a:ext cx="762869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52"/>
              </a:lnSpc>
            </a:pPr>
            <a:r>
              <a:rPr lang="ru-RU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апреле 2020 года общественным инспектором </a:t>
            </a:r>
            <a:r>
              <a:rPr lang="ru-RU" b="1" spc="-34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Подвинцевым</a:t>
            </a:r>
            <a:r>
              <a:rPr lang="ru-RU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Д.Н. </a:t>
            </a:r>
          </a:p>
          <a:p>
            <a:pPr algn="r">
              <a:lnSpc>
                <a:spcPts val="1452"/>
              </a:lnSpc>
            </a:pP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зафиксирован разлив химической жидкости в месте протечки промышленной трубы, </a:t>
            </a:r>
          </a:p>
          <a:p>
            <a:pPr algn="r">
              <a:lnSpc>
                <a:spcPts val="1452"/>
              </a:lnSpc>
            </a:pP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 взаимодействии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государственным инспектором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Управления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 сотрудниками лаборатории ЦЛАТИ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Пермскому краю» (филиал ФГБУ «ЦЛАТИ по ПФО») отобраны пробы почвы, зафиксировано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отобранных  показателей. </a:t>
            </a:r>
          </a:p>
          <a:p>
            <a:pPr algn="r">
              <a:lnSpc>
                <a:spcPts val="1452"/>
              </a:lnSpc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отношении юридического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лица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вынесено постановление о привлечении к административной ответственности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ч. 2 ст. 8.6 КоАП РФ, рассчитан размер причиненного вреда землям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 направлен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юридическому лицу для возмещения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24" y="4030816"/>
            <a:ext cx="3554776" cy="266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2826" y="4569435"/>
            <a:ext cx="7979426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52"/>
              </a:lnSpc>
            </a:pPr>
            <a:r>
              <a:rPr lang="ru-RU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тоже время </a:t>
            </a:r>
            <a:r>
              <a:rPr lang="ru-RU" b="1" spc="-34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Подвинцевым</a:t>
            </a:r>
            <a:r>
              <a:rPr lang="ru-RU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Д.Н. зафиксирован </a:t>
            </a:r>
            <a:r>
              <a:rPr lang="ru-RU" b="1" spc="-34" dirty="0">
                <a:latin typeface="Arial Narrow" panose="020B0606020202030204" pitchFamily="34" charset="0"/>
                <a:cs typeface="Times New Roman" panose="02020603050405020304" pitchFamily="18" charset="0"/>
              </a:rPr>
              <a:t>факт сброса сточных вод на рельеф местности, с дальнейшим попаданием сточных вод в водный объект </a:t>
            </a:r>
            <a:r>
              <a:rPr lang="ru-RU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34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Воткинского</a:t>
            </a:r>
            <a:r>
              <a:rPr lang="ru-RU" b="1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водохранилища р. Кама</a:t>
            </a: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юридическим лицом ООО «ПромАква», результаты анализа </a:t>
            </a:r>
            <a:r>
              <a:rPr lang="ru-RU" spc="-34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отобранных проб </a:t>
            </a: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показали </a:t>
            </a:r>
            <a:r>
              <a:rPr lang="ru-RU" spc="-34" dirty="0">
                <a:latin typeface="Arial Narrow" panose="020B0606020202030204" pitchFamily="34" charset="0"/>
                <a:cs typeface="Times New Roman" panose="02020603050405020304" pitchFamily="18" charset="0"/>
              </a:rPr>
              <a:t>экстремально высокое загрязнение водного объекта. Постановлением Кировского районного суда Пермского края предприятие привлечено </a:t>
            </a: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 </a:t>
            </a:r>
            <a:r>
              <a:rPr lang="ru-RU" spc="-34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ответственности по ст. 7.6 КоАП </a:t>
            </a: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pc="-34" dirty="0"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назначено административное наказание в виде приостановления деятельности </a:t>
            </a: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pc="-34" dirty="0">
                <a:latin typeface="Arial Narrow" panose="020B0606020202030204" pitchFamily="34" charset="0"/>
                <a:cs typeface="Times New Roman" panose="02020603050405020304" pitchFamily="18" charset="0"/>
              </a:rPr>
              <a:t>90 </a:t>
            </a:r>
            <a:r>
              <a:rPr lang="ru-RU" spc="-34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суток.</a:t>
            </a:r>
            <a:endParaRPr lang="ru-RU" spc="-34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1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0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7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171" name="Группа 170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172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79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77" name="Прямая соединительная линия 176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75" name="Прямая соединительная линия 174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" name="Прямоугольник 183"/>
          <p:cNvSpPr/>
          <p:nvPr/>
        </p:nvSpPr>
        <p:spPr>
          <a:xfrm>
            <a:off x="2700000" y="288000"/>
            <a:ext cx="94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Выявленные нарушения, повлекшие за собой возбуждение административных дел </a:t>
            </a:r>
          </a:p>
        </p:txBody>
      </p:sp>
    </p:spTree>
    <p:extLst>
      <p:ext uri="{BB962C8B-B14F-4D97-AF65-F5344CB8AC3E}">
        <p14:creationId xmlns:p14="http://schemas.microsoft.com/office/powerpoint/2010/main" xmlns="" val="26803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000" y="144000"/>
            <a:ext cx="1035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Профилактические мероприятия, </a:t>
            </a:r>
          </a:p>
          <a:p>
            <a:r>
              <a:rPr lang="ru-RU" sz="20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проводимые общественными инспекторами в области охраны окружающей среды</a:t>
            </a:r>
            <a:endParaRPr lang="ru-RU" sz="2000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54" y="1620000"/>
            <a:ext cx="4991684" cy="370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995" y="5364000"/>
            <a:ext cx="4996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Экологическая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акция «Чистая среда» на территории трех районов города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Перми, участие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приняло более 300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человек (акция проведена общественным инспектором Марковым Вячеславом Валерьевичем в сентябре 2020 года)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000" y="1620000"/>
            <a:ext cx="5314069" cy="370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40148" y="5364000"/>
            <a:ext cx="470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Акция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«Дерево в каждый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двор», высажено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150 деревьев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крупномеров (акция проведена общественным инспектором Марковым В.В. в сентябре 2019 года)</a:t>
            </a: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1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2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8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173" name="Группа 172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17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2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79" name="Прямая соединительная линия 1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77" name="Прямая соединительная линия 176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6701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890" y="4911199"/>
            <a:ext cx="6466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Продолжена акция «Батарейка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сдавайся!», созданная для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школ Пермского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края, организована отгрузка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первых собранных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6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тонн батареек на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завод «</a:t>
            </a:r>
            <a:r>
              <a:rPr lang="ru-RU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Мегаполисресурс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»,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организованы пункты приема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отработанных батареек на АЗС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Нефтехимпром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 (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37 шт.) 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сети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магазинов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СемьЯ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(43 шт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.) </a:t>
            </a:r>
          </a:p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(акция проводится Марковым В.В. на протяжении 2019-2020 годов)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86" y="1646762"/>
            <a:ext cx="4912989" cy="326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0" t="24710" r="36071" b="19913"/>
          <a:stretch/>
        </p:blipFill>
        <p:spPr>
          <a:xfrm>
            <a:off x="6552000" y="1653437"/>
            <a:ext cx="5428522" cy="3254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63222" y="4894517"/>
            <a:ext cx="5603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Для старшеклассников города Перми проводится цикл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уроков по грамотному и бережному отношению к отходам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Магия в экологии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»</a:t>
            </a:r>
          </a:p>
          <a:p>
            <a:pPr algn="r"/>
            <a:r>
              <a:rPr lang="ru-RU" dirty="0" smtClean="0">
                <a:latin typeface="Arial Narrow" panose="020B0606020202030204" pitchFamily="34" charset="0"/>
              </a:rPr>
              <a:t>(уроки проводит Марков В.В., ноябрь 2019 года)</a:t>
            </a: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093752" y="5941554"/>
            <a:ext cx="977303" cy="593034"/>
            <a:chOff x="-116084" y="652761"/>
            <a:chExt cx="977303" cy="59303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80017" y="328522"/>
            <a:ext cx="754907" cy="962660"/>
            <a:chOff x="468721" y="413655"/>
            <a:chExt cx="754907" cy="962660"/>
          </a:xfrm>
        </p:grpSpPr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0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2" name="Номер слайда 485"/>
          <p:cNvSpPr>
            <a:spLocks noGrp="1"/>
          </p:cNvSpPr>
          <p:nvPr>
            <p:ph type="sldNum" sz="quarter" idx="7"/>
          </p:nvPr>
        </p:nvSpPr>
        <p:spPr>
          <a:xfrm>
            <a:off x="11510375" y="6318772"/>
            <a:ext cx="681625" cy="365125"/>
          </a:xfrm>
        </p:spPr>
        <p:txBody>
          <a:bodyPr/>
          <a:lstStyle/>
          <a:p>
            <a:pPr marL="25399" algn="ctr">
              <a:spcBef>
                <a:spcPts val="245"/>
              </a:spcBef>
            </a:pPr>
            <a:fld id="{81D60167-4931-47E6-BA6A-407CBD079E47}" type="slidenum">
              <a:rPr lang="ru-RU" smtClean="0">
                <a:solidFill>
                  <a:srgbClr val="507BA2"/>
                </a:solidFill>
              </a:rPr>
              <a:pPr marL="25399" algn="ctr">
                <a:spcBef>
                  <a:spcPts val="245"/>
                </a:spcBef>
              </a:pPr>
              <a:t>9</a:t>
            </a:fld>
            <a:endParaRPr lang="ru-RU" dirty="0">
              <a:solidFill>
                <a:srgbClr val="507BA2"/>
              </a:solidFill>
            </a:endParaRPr>
          </a:p>
        </p:txBody>
      </p:sp>
      <p:grpSp>
        <p:nvGrpSpPr>
          <p:cNvPr id="173" name="Группа 172"/>
          <p:cNvGrpSpPr/>
          <p:nvPr/>
        </p:nvGrpSpPr>
        <p:grpSpPr>
          <a:xfrm>
            <a:off x="1692000" y="360000"/>
            <a:ext cx="10373464" cy="1120092"/>
            <a:chOff x="-507044" y="193527"/>
            <a:chExt cx="13150542" cy="1052268"/>
          </a:xfrm>
        </p:grpSpPr>
        <p:grpSp>
          <p:nvGrpSpPr>
            <p:cNvPr id="17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2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79" name="Прямая соединительная линия 1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77" name="Прямая соединительная линия 176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6" name="TextBox 185"/>
          <p:cNvSpPr txBox="1"/>
          <p:nvPr/>
        </p:nvSpPr>
        <p:spPr>
          <a:xfrm>
            <a:off x="2700000" y="144000"/>
            <a:ext cx="1035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Профилактические мероприятия, </a:t>
            </a:r>
          </a:p>
          <a:p>
            <a:r>
              <a:rPr lang="ru-RU" sz="20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Gotham Pro" pitchFamily="2" charset="0"/>
              </a:rPr>
              <a:t>проводимые общественными инспекторами в области охраны окружающей среды</a:t>
            </a:r>
            <a:endParaRPr lang="ru-RU" sz="2000" b="1" dirty="0">
              <a:solidFill>
                <a:srgbClr val="008080"/>
              </a:solidFill>
              <a:latin typeface="Arial Narrow" panose="020B0606020202030204" pitchFamily="34" charset="0"/>
              <a:cs typeface="Goth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1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31772</TotalTime>
  <Words>631</Words>
  <Application>Microsoft Office PowerPoint</Application>
  <PresentationFormat>Произвольный</PresentationFormat>
  <Paragraphs>62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Andrey Azanov</cp:lastModifiedBy>
  <cp:revision>3203</cp:revision>
  <cp:lastPrinted>2020-03-16T15:06:31Z</cp:lastPrinted>
  <dcterms:created xsi:type="dcterms:W3CDTF">2018-11-28T14:32:55Z</dcterms:created>
  <dcterms:modified xsi:type="dcterms:W3CDTF">2020-12-02T17:52:52Z</dcterms:modified>
</cp:coreProperties>
</file>